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1701" r:id="rId4"/>
    <p:sldId id="1702" r:id="rId6"/>
    <p:sldId id="1703" r:id="rId7"/>
    <p:sldId id="1704" r:id="rId8"/>
    <p:sldId id="1708" r:id="rId9"/>
    <p:sldId id="1710" r:id="rId10"/>
    <p:sldId id="1711" r:id="rId11"/>
    <p:sldId id="1712" r:id="rId12"/>
    <p:sldId id="1713" r:id="rId13"/>
    <p:sldId id="1705" r:id="rId14"/>
    <p:sldId id="1706" r:id="rId15"/>
    <p:sldId id="1714" r:id="rId16"/>
    <p:sldId id="1715" r:id="rId17"/>
    <p:sldId id="1717" r:id="rId18"/>
    <p:sldId id="1716" r:id="rId19"/>
    <p:sldId id="1718" r:id="rId20"/>
    <p:sldId id="1719" r:id="rId21"/>
    <p:sldId id="1720" r:id="rId22"/>
    <p:sldId id="261" r:id="rId23"/>
    <p:sldId id="172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94458" autoAdjust="0"/>
  </p:normalViewPr>
  <p:slideViewPr>
    <p:cSldViewPr snapToGrid="0">
      <p:cViewPr>
        <p:scale>
          <a:sx n="75" d="100"/>
          <a:sy n="75" d="100"/>
        </p:scale>
        <p:origin x="282" y="81"/>
      </p:cViewPr>
      <p:guideLst>
        <p:guide orient="horz" pos="142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4C08A-55DA-4845-9020-30030CA500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6CCE-B41C-4E1A-9C66-D2BEF38C8F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6CCE-B41C-4E1A-9C66-D2BEF38C8F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6CCE-B41C-4E1A-9C66-D2BEF38C8F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6CCE-B41C-4E1A-9C66-D2BEF38C8F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6CCE-B41C-4E1A-9C66-D2BEF38C8F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6CCE-B41C-4E1A-9C66-D2BEF38C8F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6CCE-B41C-4E1A-9C66-D2BEF38C8F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❷ </a:t>
            </a:r>
            <a:r>
              <a:rPr lang="en-US" altLang="zh-CN" dirty="0" err="1"/>
              <a:t>iSlide</a:t>
            </a:r>
            <a:r>
              <a:rPr lang="zh-CN" altLang="en-US" dirty="0"/>
              <a:t>：把</a:t>
            </a:r>
            <a:r>
              <a:rPr lang="en-US" altLang="zh-CN" dirty="0"/>
              <a:t>#</a:t>
            </a:r>
            <a:r>
              <a:rPr lang="zh-CN" altLang="en-US" dirty="0"/>
              <a:t>王牌</a:t>
            </a:r>
            <a:r>
              <a:rPr lang="en-US" altLang="zh-CN" dirty="0"/>
              <a:t>P</a:t>
            </a:r>
            <a:r>
              <a:rPr lang="zh-CN" altLang="en-US" dirty="0"/>
              <a:t>计划</a:t>
            </a:r>
            <a:r>
              <a:rPr lang="en-US" altLang="zh-CN" dirty="0"/>
              <a:t># </a:t>
            </a:r>
            <a:r>
              <a:rPr lang="zh-CN" altLang="en-US" dirty="0"/>
              <a:t>的精选作业放到</a:t>
            </a:r>
            <a:r>
              <a:rPr lang="en-US" altLang="zh-CN" dirty="0" err="1"/>
              <a:t>iSlide</a:t>
            </a:r>
            <a:r>
              <a:rPr lang="zh-CN" altLang="en-US" dirty="0"/>
              <a:t>插件的「案例库」，在每份</a:t>
            </a:r>
            <a:r>
              <a:rPr lang="en-US" altLang="zh-CN" dirty="0"/>
              <a:t>PPT</a:t>
            </a:r>
            <a:r>
              <a:rPr lang="zh-CN" altLang="en-US" dirty="0"/>
              <a:t>模板的末尾会有引流信息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646CCE-B41C-4E1A-9C66-D2BEF38C8F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646CCE-B41C-4E1A-9C66-D2BEF38C8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88371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自由: 形状 4"/>
          <p:cNvSpPr/>
          <p:nvPr userDrawn="1"/>
        </p:nvSpPr>
        <p:spPr>
          <a:xfrm flipV="1">
            <a:off x="0" y="-1"/>
            <a:ext cx="12192000" cy="914401"/>
          </a:xfrm>
          <a:custGeom>
            <a:avLst/>
            <a:gdLst>
              <a:gd name="connsiteX0" fmla="*/ 6096000 w 12192000"/>
              <a:gd name="connsiteY0" fmla="*/ 0 h 720996"/>
              <a:gd name="connsiteX1" fmla="*/ 6212897 w 12192000"/>
              <a:gd name="connsiteY1" fmla="*/ 143216 h 720996"/>
              <a:gd name="connsiteX2" fmla="*/ 12192000 w 12192000"/>
              <a:gd name="connsiteY2" fmla="*/ 143216 h 720996"/>
              <a:gd name="connsiteX3" fmla="*/ 12192000 w 12192000"/>
              <a:gd name="connsiteY3" fmla="*/ 720996 h 720996"/>
              <a:gd name="connsiteX4" fmla="*/ 0 w 12192000"/>
              <a:gd name="connsiteY4" fmla="*/ 720996 h 720996"/>
              <a:gd name="connsiteX5" fmla="*/ 0 w 12192000"/>
              <a:gd name="connsiteY5" fmla="*/ 143216 h 720996"/>
              <a:gd name="connsiteX6" fmla="*/ 5979103 w 12192000"/>
              <a:gd name="connsiteY6" fmla="*/ 143216 h 72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20996">
                <a:moveTo>
                  <a:pt x="6096000" y="0"/>
                </a:moveTo>
                <a:lnTo>
                  <a:pt x="6212897" y="143216"/>
                </a:lnTo>
                <a:lnTo>
                  <a:pt x="12192000" y="143216"/>
                </a:lnTo>
                <a:lnTo>
                  <a:pt x="12192000" y="720996"/>
                </a:lnTo>
                <a:lnTo>
                  <a:pt x="0" y="720996"/>
                </a:lnTo>
                <a:lnTo>
                  <a:pt x="0" y="143216"/>
                </a:lnTo>
                <a:lnTo>
                  <a:pt x="5979103" y="143216"/>
                </a:lnTo>
                <a:close/>
              </a:path>
            </a:pathLst>
          </a:custGeom>
          <a:solidFill>
            <a:srgbClr val="373737"/>
          </a:solidFill>
          <a:ln>
            <a:noFill/>
          </a:ln>
          <a:effectLst>
            <a:outerShdw blurRad="1016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Source Han Sans Light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FE670-7117-4384-9CB1-45E05688C5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7AE63-E270-4F0E-AD6F-6080FBBDEA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hyperlink" Target="https://www.zhihu.com/question/312454495/answer/714439936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/>
          <p:cNvSpPr/>
          <p:nvPr/>
        </p:nvSpPr>
        <p:spPr>
          <a:xfrm>
            <a:off x="9334831" y="6007401"/>
            <a:ext cx="1391479" cy="151074"/>
          </a:xfrm>
          <a:prstGeom prst="roundRect">
            <a:avLst>
              <a:gd name="adj" fmla="val 50000"/>
            </a:avLst>
          </a:prstGeom>
          <a:solidFill>
            <a:srgbClr val="FFD23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方式一：知乎引流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527" y="4847948"/>
            <a:ext cx="12020941" cy="1395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2019</a:t>
            </a:r>
            <a:r>
              <a:rPr lang="zh-CN" altLang="en-US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年</a:t>
            </a:r>
            <a:r>
              <a:rPr lang="en-US" altLang="zh-CN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4</a:t>
            </a:r>
            <a:r>
              <a:rPr lang="zh-CN" altLang="en-US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月正式开始运营</a:t>
            </a:r>
            <a:endParaRPr lang="en-US" altLang="zh-CN" sz="3000" b="1" dirty="0">
              <a:solidFill>
                <a:srgbClr val="2E2E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  <a:p>
            <a: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8</a:t>
            </a:r>
            <a:r>
              <a:rPr lang="zh-CN" altLang="en-US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个月时间，从知乎引流到</a:t>
            </a:r>
            <a:r>
              <a:rPr lang="en-US" altLang="zh-CN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【</a:t>
            </a:r>
            <a:r>
              <a:rPr lang="zh-CN" altLang="en-US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老秦</a:t>
            </a:r>
            <a:r>
              <a:rPr lang="en-US" altLang="zh-CN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】</a:t>
            </a:r>
            <a:r>
              <a:rPr lang="zh-CN" altLang="en-US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公众号将近</a:t>
            </a:r>
            <a:r>
              <a:rPr lang="en-US" altLang="zh-CN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8W</a:t>
            </a:r>
            <a:r>
              <a:rPr lang="zh-CN" altLang="en-US" sz="3000" b="1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Medium" panose="020B0600000000000000" pitchFamily="34" charset="-122"/>
              </a:rPr>
              <a:t>粉丝</a:t>
            </a:r>
            <a:endParaRPr lang="en-US" altLang="zh-CN" sz="3000" b="1" dirty="0">
              <a:solidFill>
                <a:srgbClr val="2E2E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12753" y="1961230"/>
            <a:ext cx="10966494" cy="2282847"/>
            <a:chOff x="612753" y="1961230"/>
            <a:chExt cx="10966494" cy="2282847"/>
          </a:xfrm>
        </p:grpSpPr>
        <p:sp>
          <p:nvSpPr>
            <p:cNvPr id="4" name="椭圆 3"/>
            <p:cNvSpPr/>
            <p:nvPr/>
          </p:nvSpPr>
          <p:spPr>
            <a:xfrm>
              <a:off x="3507301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58649" y="2637814"/>
              <a:ext cx="1961231" cy="929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上知乎热榜</a:t>
              </a:r>
              <a:endParaRPr lang="en-US" altLang="zh-CN" sz="2200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带来巨大流量</a:t>
              </a:r>
              <a:endParaRPr lang="zh-CN" altLang="en-US" sz="2200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612753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30994" y="2417754"/>
              <a:ext cx="2046364" cy="1369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挑热门问题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找角度答题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争取出爆款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401849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33380" y="2417754"/>
              <a:ext cx="2219785" cy="136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部分回答</a:t>
              </a:r>
              <a:endParaRPr lang="en-US" altLang="zh-CN" sz="2200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反复上热榜</a:t>
              </a:r>
              <a:endParaRPr lang="en-US" altLang="zh-CN" sz="2200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持续带流量</a:t>
              </a:r>
              <a:endParaRPr lang="zh-CN" altLang="en-US" sz="2200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296400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315317" y="2637814"/>
              <a:ext cx="2219785" cy="929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高赞回答</a:t>
              </a:r>
              <a:endParaRPr lang="en-US" altLang="zh-CN" sz="2200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存在长尾效应</a:t>
              </a:r>
              <a:endParaRPr lang="zh-CN" altLang="en-US" sz="2200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箭头: 右 18"/>
            <p:cNvSpPr/>
            <p:nvPr/>
          </p:nvSpPr>
          <p:spPr>
            <a:xfrm>
              <a:off x="3037489" y="2970223"/>
              <a:ext cx="327923" cy="321617"/>
            </a:xfrm>
            <a:prstGeom prst="rightArrow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0" name="箭头: 右 19"/>
            <p:cNvSpPr/>
            <p:nvPr/>
          </p:nvSpPr>
          <p:spPr>
            <a:xfrm>
              <a:off x="5932037" y="2970223"/>
              <a:ext cx="327923" cy="321617"/>
            </a:xfrm>
            <a:prstGeom prst="rightArrow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1" name="箭头: 右 20"/>
            <p:cNvSpPr/>
            <p:nvPr/>
          </p:nvSpPr>
          <p:spPr>
            <a:xfrm>
              <a:off x="8826585" y="2970223"/>
              <a:ext cx="327923" cy="321617"/>
            </a:xfrm>
            <a:prstGeom prst="rightArrow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站类高赞回答还会植入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站账号链接。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天，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拉小登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Excel】258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 → 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2.6W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5" y="1147483"/>
            <a:ext cx="9235070" cy="53997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5" name="组合 4"/>
          <p:cNvGrpSpPr/>
          <p:nvPr/>
        </p:nvGrpSpPr>
        <p:grpSpPr>
          <a:xfrm>
            <a:off x="3746191" y="2145056"/>
            <a:ext cx="4699618" cy="3273111"/>
            <a:chOff x="3746191" y="1886208"/>
            <a:chExt cx="4699618" cy="327311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18" t="19365" r="1368" b="73016"/>
            <a:stretch>
              <a:fillRect/>
            </a:stretch>
          </p:blipFill>
          <p:spPr>
            <a:xfrm>
              <a:off x="3746906" y="1886208"/>
              <a:ext cx="4698188" cy="1142804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/>
            <a:srcRect l="72205" t="20822" r="1427" b="65567"/>
            <a:stretch>
              <a:fillRect/>
            </a:stretch>
          </p:blipFill>
          <p:spPr>
            <a:xfrm>
              <a:off x="3746191" y="4083355"/>
              <a:ext cx="4699618" cy="1075964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箭头: 下 18"/>
            <p:cNvSpPr/>
            <p:nvPr/>
          </p:nvSpPr>
          <p:spPr>
            <a:xfrm>
              <a:off x="5887438" y="3334993"/>
              <a:ext cx="417124" cy="451406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秋叶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-PPT】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2575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粉丝 →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1.7W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粉丝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35" y="1555586"/>
            <a:ext cx="7495330" cy="48106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4" name="组合 3"/>
          <p:cNvGrpSpPr/>
          <p:nvPr/>
        </p:nvGrpSpPr>
        <p:grpSpPr>
          <a:xfrm>
            <a:off x="4002551" y="2515474"/>
            <a:ext cx="4186898" cy="2890864"/>
            <a:chOff x="4002551" y="2125735"/>
            <a:chExt cx="4186898" cy="289086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91" t="18942" r="1440" b="71428"/>
            <a:stretch>
              <a:fillRect/>
            </a:stretch>
          </p:blipFill>
          <p:spPr>
            <a:xfrm>
              <a:off x="4002551" y="2125735"/>
              <a:ext cx="4186898" cy="1183255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/>
            <a:srcRect l="71215" t="26099" b="60038"/>
            <a:stretch>
              <a:fillRect/>
            </a:stretch>
          </p:blipFill>
          <p:spPr>
            <a:xfrm>
              <a:off x="4002551" y="4114579"/>
              <a:ext cx="4186898" cy="902020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箭头: 下 11"/>
            <p:cNvSpPr/>
            <p:nvPr/>
          </p:nvSpPr>
          <p:spPr>
            <a:xfrm>
              <a:off x="5910192" y="3510705"/>
              <a:ext cx="371616" cy="402159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/>
          <p:cNvSpPr/>
          <p:nvPr/>
        </p:nvSpPr>
        <p:spPr>
          <a:xfrm>
            <a:off x="8452181" y="5321601"/>
            <a:ext cx="1391479" cy="151074"/>
          </a:xfrm>
          <a:prstGeom prst="roundRect">
            <a:avLst>
              <a:gd name="adj" fmla="val 50000"/>
            </a:avLst>
          </a:prstGeom>
          <a:solidFill>
            <a:srgbClr val="FFD23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思源黑体 CN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方式二：大号转发引流（秋叶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其他账号）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527" y="4847948"/>
            <a:ext cx="12020941" cy="70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思源黑体 CN Medium" panose="020B0600000000000000" pitchFamily="34" charset="-122"/>
              </a:rPr>
              <a:t>目前，从秋叶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思源黑体 CN Medium" panose="020B0600000000000000" pitchFamily="34" charset="-122"/>
              </a:rPr>
              <a:t>PPT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思源黑体 CN Medium" panose="020B0600000000000000" pitchFamily="34" charset="-122"/>
              </a:rPr>
              <a:t>及其他账号引流近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思源黑体 CN Medium" panose="020B0600000000000000" pitchFamily="34" charset="-122"/>
              </a:rPr>
              <a:t>1W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思源黑体 CN Medium" panose="020B0600000000000000" pitchFamily="34" charset="-122"/>
              </a:rPr>
              <a:t>粉丝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2E2E2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思源黑体 CN Medium" panose="020B06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12753" y="1961230"/>
            <a:ext cx="10966494" cy="2282847"/>
            <a:chOff x="612753" y="1961230"/>
            <a:chExt cx="10966494" cy="2282847"/>
          </a:xfrm>
        </p:grpSpPr>
        <p:sp>
          <p:nvSpPr>
            <p:cNvPr id="4" name="椭圆 3"/>
            <p:cNvSpPr/>
            <p:nvPr/>
          </p:nvSpPr>
          <p:spPr>
            <a:xfrm>
              <a:off x="3507301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58649" y="2637814"/>
              <a:ext cx="1961231" cy="929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老秦</a:t>
              </a:r>
              <a:r>
                <a:rPr lang="en-US" altLang="zh-CN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en-US" altLang="zh-CN" sz="2200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公众号首发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612753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30994" y="2637814"/>
              <a:ext cx="2046364" cy="9296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整合知乎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爆款回答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401849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33380" y="2637814"/>
              <a:ext cx="2219785" cy="929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秋叶</a:t>
              </a: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PPT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转载</a:t>
              </a:r>
              <a:endPara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设置引流钩子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296400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315317" y="2637814"/>
              <a:ext cx="2219785" cy="929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上笔记类大号</a:t>
              </a:r>
              <a:endParaRPr lang="en-US" altLang="zh-CN" sz="2200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收藏榜单</a:t>
              </a:r>
              <a:endParaRPr lang="zh-CN" altLang="en-US" sz="2200" dirty="0">
                <a:solidFill>
                  <a:srgbClr val="2E2E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箭头: 右 18"/>
            <p:cNvSpPr/>
            <p:nvPr/>
          </p:nvSpPr>
          <p:spPr>
            <a:xfrm>
              <a:off x="3037489" y="2970223"/>
              <a:ext cx="327923" cy="321617"/>
            </a:xfrm>
            <a:prstGeom prst="rightArrow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0" name="箭头: 右 19"/>
            <p:cNvSpPr/>
            <p:nvPr/>
          </p:nvSpPr>
          <p:spPr>
            <a:xfrm>
              <a:off x="5932037" y="2970223"/>
              <a:ext cx="327923" cy="321617"/>
            </a:xfrm>
            <a:prstGeom prst="rightArrow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1" name="箭头: 右 20"/>
            <p:cNvSpPr/>
            <p:nvPr/>
          </p:nvSpPr>
          <p:spPr>
            <a:xfrm>
              <a:off x="8826585" y="2970223"/>
              <a:ext cx="327923" cy="321617"/>
            </a:xfrm>
            <a:prstGeom prst="rightArrow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秋叶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PPPT】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导流近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1W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粉丝，每篇文章设置针对性的关键词卡片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270000" y="1033785"/>
            <a:ext cx="9652000" cy="5729972"/>
            <a:chOff x="509794" y="112713"/>
            <a:chExt cx="11172412" cy="6632575"/>
          </a:xfrm>
        </p:grpSpPr>
        <p:pic>
          <p:nvPicPr>
            <p:cNvPr id="63" name="图片 62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0"/>
            <a:stretch>
              <a:fillRect/>
            </a:stretch>
          </p:blipFill>
          <p:spPr>
            <a:xfrm>
              <a:off x="592174" y="119063"/>
              <a:ext cx="3165231" cy="66262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64" name="组合 63"/>
            <p:cNvGrpSpPr/>
            <p:nvPr/>
          </p:nvGrpSpPr>
          <p:grpSpPr>
            <a:xfrm>
              <a:off x="509794" y="1235036"/>
              <a:ext cx="3181338" cy="2019016"/>
              <a:chOff x="142032" y="2893518"/>
              <a:chExt cx="3181338" cy="2019016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290085" y="3307819"/>
                <a:ext cx="3033285" cy="1604715"/>
              </a:xfrm>
              <a:prstGeom prst="rect">
                <a:avLst/>
              </a:prstGeom>
              <a:noFill/>
              <a:ln w="38100" cap="flat" cmpd="sng" algn="ctr">
                <a:solidFill>
                  <a:srgbClr val="ED542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 rot="2428243">
                <a:off x="142032" y="2893518"/>
                <a:ext cx="277486" cy="364200"/>
                <a:chOff x="8140318" y="1708942"/>
                <a:chExt cx="712314" cy="934912"/>
              </a:xfrm>
            </p:grpSpPr>
            <p:sp>
              <p:nvSpPr>
                <p:cNvPr id="84" name="Freeform 31"/>
                <p:cNvSpPr/>
                <p:nvPr/>
              </p:nvSpPr>
              <p:spPr bwMode="auto">
                <a:xfrm>
                  <a:off x="8189782" y="1753462"/>
                  <a:ext cx="623274" cy="558968"/>
                </a:xfrm>
                <a:custGeom>
                  <a:avLst/>
                  <a:gdLst>
                    <a:gd name="T0" fmla="*/ 69 w 92"/>
                    <a:gd name="T1" fmla="*/ 83 h 83"/>
                    <a:gd name="T2" fmla="*/ 67 w 92"/>
                    <a:gd name="T3" fmla="*/ 83 h 83"/>
                    <a:gd name="T4" fmla="*/ 3 w 92"/>
                    <a:gd name="T5" fmla="*/ 53 h 83"/>
                    <a:gd name="T6" fmla="*/ 0 w 92"/>
                    <a:gd name="T7" fmla="*/ 49 h 83"/>
                    <a:gd name="T8" fmla="*/ 1 w 92"/>
                    <a:gd name="T9" fmla="*/ 45 h 83"/>
                    <a:gd name="T10" fmla="*/ 28 w 92"/>
                    <a:gd name="T11" fmla="*/ 3 h 83"/>
                    <a:gd name="T12" fmla="*/ 33 w 92"/>
                    <a:gd name="T13" fmla="*/ 0 h 83"/>
                    <a:gd name="T14" fmla="*/ 33 w 92"/>
                    <a:gd name="T15" fmla="*/ 0 h 83"/>
                    <a:gd name="T16" fmla="*/ 37 w 92"/>
                    <a:gd name="T17" fmla="*/ 2 h 83"/>
                    <a:gd name="T18" fmla="*/ 89 w 92"/>
                    <a:gd name="T19" fmla="*/ 49 h 83"/>
                    <a:gd name="T20" fmla="*/ 90 w 92"/>
                    <a:gd name="T21" fmla="*/ 57 h 83"/>
                    <a:gd name="T22" fmla="*/ 74 w 92"/>
                    <a:gd name="T23" fmla="*/ 80 h 83"/>
                    <a:gd name="T24" fmla="*/ 69 w 92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2" h="83">
                      <a:moveTo>
                        <a:pt x="69" y="83"/>
                      </a:moveTo>
                      <a:cubicBezTo>
                        <a:pt x="69" y="83"/>
                        <a:pt x="68" y="83"/>
                        <a:pt x="67" y="83"/>
                      </a:cubicBez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2" y="53"/>
                        <a:pt x="1" y="51"/>
                        <a:pt x="0" y="49"/>
                      </a:cubicBezTo>
                      <a:cubicBezTo>
                        <a:pt x="0" y="48"/>
                        <a:pt x="0" y="46"/>
                        <a:pt x="1" y="45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9" y="2"/>
                        <a:pt x="31" y="1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5" y="0"/>
                        <a:pt x="36" y="1"/>
                        <a:pt x="37" y="2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91" y="51"/>
                        <a:pt x="92" y="54"/>
                        <a:pt x="90" y="57"/>
                      </a:cubicBezTo>
                      <a:cubicBezTo>
                        <a:pt x="74" y="80"/>
                        <a:pt x="74" y="80"/>
                        <a:pt x="74" y="80"/>
                      </a:cubicBezTo>
                      <a:cubicBezTo>
                        <a:pt x="73" y="82"/>
                        <a:pt x="71" y="83"/>
                        <a:pt x="69" y="83"/>
                      </a:cubicBezTo>
                      <a:close/>
                    </a:path>
                  </a:pathLst>
                </a:custGeom>
                <a:solidFill>
                  <a:srgbClr val="FFC8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5" name="Freeform 32"/>
                <p:cNvSpPr>
                  <a:spLocks noEditPoints="1"/>
                </p:cNvSpPr>
                <p:nvPr/>
              </p:nvSpPr>
              <p:spPr bwMode="auto">
                <a:xfrm>
                  <a:off x="8140318" y="1708942"/>
                  <a:ext cx="712314" cy="643061"/>
                </a:xfrm>
                <a:custGeom>
                  <a:avLst/>
                  <a:gdLst>
                    <a:gd name="T0" fmla="*/ 40 w 105"/>
                    <a:gd name="T1" fmla="*/ 12 h 95"/>
                    <a:gd name="T2" fmla="*/ 92 w 105"/>
                    <a:gd name="T3" fmla="*/ 60 h 95"/>
                    <a:gd name="T4" fmla="*/ 76 w 105"/>
                    <a:gd name="T5" fmla="*/ 83 h 95"/>
                    <a:gd name="T6" fmla="*/ 13 w 105"/>
                    <a:gd name="T7" fmla="*/ 54 h 95"/>
                    <a:gd name="T8" fmla="*/ 40 w 105"/>
                    <a:gd name="T9" fmla="*/ 12 h 95"/>
                    <a:gd name="T10" fmla="*/ 40 w 105"/>
                    <a:gd name="T11" fmla="*/ 0 h 95"/>
                    <a:gd name="T12" fmla="*/ 39 w 105"/>
                    <a:gd name="T13" fmla="*/ 1 h 95"/>
                    <a:gd name="T14" fmla="*/ 30 w 105"/>
                    <a:gd name="T15" fmla="*/ 6 h 95"/>
                    <a:gd name="T16" fmla="*/ 3 w 105"/>
                    <a:gd name="T17" fmla="*/ 47 h 95"/>
                    <a:gd name="T18" fmla="*/ 1 w 105"/>
                    <a:gd name="T19" fmla="*/ 57 h 95"/>
                    <a:gd name="T20" fmla="*/ 8 w 105"/>
                    <a:gd name="T21" fmla="*/ 65 h 95"/>
                    <a:gd name="T22" fmla="*/ 71 w 105"/>
                    <a:gd name="T23" fmla="*/ 94 h 95"/>
                    <a:gd name="T24" fmla="*/ 76 w 105"/>
                    <a:gd name="T25" fmla="*/ 95 h 95"/>
                    <a:gd name="T26" fmla="*/ 86 w 105"/>
                    <a:gd name="T27" fmla="*/ 90 h 95"/>
                    <a:gd name="T28" fmla="*/ 102 w 105"/>
                    <a:gd name="T29" fmla="*/ 66 h 95"/>
                    <a:gd name="T30" fmla="*/ 100 w 105"/>
                    <a:gd name="T31" fmla="*/ 51 h 95"/>
                    <a:gd name="T32" fmla="*/ 48 w 105"/>
                    <a:gd name="T33" fmla="*/ 4 h 95"/>
                    <a:gd name="T34" fmla="*/ 40 w 105"/>
                    <a:gd name="T35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5" h="95">
                      <a:moveTo>
                        <a:pt x="40" y="12"/>
                      </a:move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76" y="83"/>
                        <a:pt x="76" y="83"/>
                        <a:pt x="76" y="83"/>
                      </a:cubicBezTo>
                      <a:cubicBezTo>
                        <a:pt x="13" y="54"/>
                        <a:pt x="13" y="54"/>
                        <a:pt x="13" y="54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moveTo>
                        <a:pt x="40" y="0"/>
                      </a:moveTo>
                      <a:cubicBezTo>
                        <a:pt x="40" y="0"/>
                        <a:pt x="39" y="0"/>
                        <a:pt x="39" y="1"/>
                      </a:cubicBezTo>
                      <a:cubicBezTo>
                        <a:pt x="35" y="1"/>
                        <a:pt x="32" y="3"/>
                        <a:pt x="30" y="6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1" y="50"/>
                        <a:pt x="0" y="54"/>
                        <a:pt x="1" y="57"/>
                      </a:cubicBezTo>
                      <a:cubicBezTo>
                        <a:pt x="2" y="60"/>
                        <a:pt x="5" y="63"/>
                        <a:pt x="8" y="65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3" y="95"/>
                        <a:pt x="75" y="95"/>
                        <a:pt x="76" y="95"/>
                      </a:cubicBezTo>
                      <a:cubicBezTo>
                        <a:pt x="80" y="95"/>
                        <a:pt x="84" y="93"/>
                        <a:pt x="86" y="90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5" y="61"/>
                        <a:pt x="104" y="55"/>
                        <a:pt x="100" y="51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6" y="2"/>
                        <a:pt x="43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6" name="Freeform 33"/>
                <p:cNvSpPr/>
                <p:nvPr/>
              </p:nvSpPr>
              <p:spPr bwMode="auto">
                <a:xfrm>
                  <a:off x="8189785" y="2337163"/>
                  <a:ext cx="460037" cy="267117"/>
                </a:xfrm>
                <a:custGeom>
                  <a:avLst/>
                  <a:gdLst>
                    <a:gd name="T0" fmla="*/ 6 w 68"/>
                    <a:gd name="T1" fmla="*/ 39 h 39"/>
                    <a:gd name="T2" fmla="*/ 1 w 68"/>
                    <a:gd name="T3" fmla="*/ 37 h 39"/>
                    <a:gd name="T4" fmla="*/ 0 w 68"/>
                    <a:gd name="T5" fmla="*/ 32 h 39"/>
                    <a:gd name="T6" fmla="*/ 3 w 68"/>
                    <a:gd name="T7" fmla="*/ 6 h 39"/>
                    <a:gd name="T8" fmla="*/ 6 w 68"/>
                    <a:gd name="T9" fmla="*/ 1 h 39"/>
                    <a:gd name="T10" fmla="*/ 9 w 68"/>
                    <a:gd name="T11" fmla="*/ 0 h 39"/>
                    <a:gd name="T12" fmla="*/ 11 w 68"/>
                    <a:gd name="T13" fmla="*/ 0 h 39"/>
                    <a:gd name="T14" fmla="*/ 63 w 68"/>
                    <a:gd name="T15" fmla="*/ 15 h 39"/>
                    <a:gd name="T16" fmla="*/ 68 w 68"/>
                    <a:gd name="T17" fmla="*/ 21 h 39"/>
                    <a:gd name="T18" fmla="*/ 66 w 68"/>
                    <a:gd name="T19" fmla="*/ 33 h 39"/>
                    <a:gd name="T20" fmla="*/ 60 w 68"/>
                    <a:gd name="T21" fmla="*/ 39 h 39"/>
                    <a:gd name="T22" fmla="*/ 6 w 68"/>
                    <a:gd name="T2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39">
                      <a:moveTo>
                        <a:pt x="6" y="39"/>
                      </a:moveTo>
                      <a:cubicBezTo>
                        <a:pt x="4" y="39"/>
                        <a:pt x="3" y="38"/>
                        <a:pt x="1" y="37"/>
                      </a:cubicBezTo>
                      <a:cubicBezTo>
                        <a:pt x="0" y="36"/>
                        <a:pt x="0" y="34"/>
                        <a:pt x="0" y="32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4"/>
                        <a:pt x="5" y="2"/>
                        <a:pt x="6" y="1"/>
                      </a:cubicBezTo>
                      <a:cubicBezTo>
                        <a:pt x="7" y="1"/>
                        <a:pt x="8" y="0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63" y="15"/>
                        <a:pt x="63" y="15"/>
                        <a:pt x="63" y="15"/>
                      </a:cubicBezTo>
                      <a:cubicBezTo>
                        <a:pt x="66" y="15"/>
                        <a:pt x="68" y="18"/>
                        <a:pt x="68" y="21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6"/>
                        <a:pt x="63" y="39"/>
                        <a:pt x="60" y="39"/>
                      </a:cubicBezTo>
                      <a:cubicBezTo>
                        <a:pt x="60" y="39"/>
                        <a:pt x="6" y="39"/>
                        <a:pt x="6" y="39"/>
                      </a:cubicBezTo>
                      <a:close/>
                    </a:path>
                  </a:pathLst>
                </a:custGeom>
                <a:solidFill>
                  <a:srgbClr val="FFC8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7" name="Freeform 34"/>
                <p:cNvSpPr>
                  <a:spLocks noEditPoints="1"/>
                </p:cNvSpPr>
                <p:nvPr/>
              </p:nvSpPr>
              <p:spPr bwMode="auto">
                <a:xfrm>
                  <a:off x="8150211" y="2297590"/>
                  <a:ext cx="549075" cy="346264"/>
                </a:xfrm>
                <a:custGeom>
                  <a:avLst/>
                  <a:gdLst>
                    <a:gd name="T0" fmla="*/ 15 w 81"/>
                    <a:gd name="T1" fmla="*/ 12 h 51"/>
                    <a:gd name="T2" fmla="*/ 68 w 81"/>
                    <a:gd name="T3" fmla="*/ 26 h 51"/>
                    <a:gd name="T4" fmla="*/ 66 w 81"/>
                    <a:gd name="T5" fmla="*/ 39 h 51"/>
                    <a:gd name="T6" fmla="*/ 12 w 81"/>
                    <a:gd name="T7" fmla="*/ 39 h 51"/>
                    <a:gd name="T8" fmla="*/ 15 w 81"/>
                    <a:gd name="T9" fmla="*/ 12 h 51"/>
                    <a:gd name="T10" fmla="*/ 15 w 81"/>
                    <a:gd name="T11" fmla="*/ 0 h 51"/>
                    <a:gd name="T12" fmla="*/ 9 w 81"/>
                    <a:gd name="T13" fmla="*/ 2 h 51"/>
                    <a:gd name="T14" fmla="*/ 3 w 81"/>
                    <a:gd name="T15" fmla="*/ 11 h 51"/>
                    <a:gd name="T16" fmla="*/ 0 w 81"/>
                    <a:gd name="T17" fmla="*/ 38 h 51"/>
                    <a:gd name="T18" fmla="*/ 3 w 81"/>
                    <a:gd name="T19" fmla="*/ 47 h 51"/>
                    <a:gd name="T20" fmla="*/ 12 w 81"/>
                    <a:gd name="T21" fmla="*/ 51 h 51"/>
                    <a:gd name="T22" fmla="*/ 12 w 81"/>
                    <a:gd name="T23" fmla="*/ 51 h 51"/>
                    <a:gd name="T24" fmla="*/ 66 w 81"/>
                    <a:gd name="T25" fmla="*/ 51 h 51"/>
                    <a:gd name="T26" fmla="*/ 78 w 81"/>
                    <a:gd name="T27" fmla="*/ 40 h 51"/>
                    <a:gd name="T28" fmla="*/ 80 w 81"/>
                    <a:gd name="T29" fmla="*/ 28 h 51"/>
                    <a:gd name="T30" fmla="*/ 71 w 81"/>
                    <a:gd name="T31" fmla="*/ 15 h 51"/>
                    <a:gd name="T32" fmla="*/ 19 w 81"/>
                    <a:gd name="T33" fmla="*/ 1 h 51"/>
                    <a:gd name="T34" fmla="*/ 15 w 81"/>
                    <a:gd name="T35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1" h="51">
                      <a:moveTo>
                        <a:pt x="15" y="12"/>
                      </a:move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66" y="39"/>
                        <a:pt x="66" y="39"/>
                        <a:pt x="66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moveTo>
                        <a:pt x="15" y="0"/>
                      </a:moveTo>
                      <a:cubicBezTo>
                        <a:pt x="13" y="0"/>
                        <a:pt x="11" y="1"/>
                        <a:pt x="9" y="2"/>
                      </a:cubicBezTo>
                      <a:cubicBezTo>
                        <a:pt x="6" y="4"/>
                        <a:pt x="4" y="7"/>
                        <a:pt x="3" y="1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41"/>
                        <a:pt x="1" y="45"/>
                        <a:pt x="3" y="47"/>
                      </a:cubicBezTo>
                      <a:cubicBezTo>
                        <a:pt x="5" y="50"/>
                        <a:pt x="9" y="51"/>
                        <a:pt x="12" y="51"/>
                      </a:cubicBezTo>
                      <a:cubicBezTo>
                        <a:pt x="12" y="51"/>
                        <a:pt x="12" y="51"/>
                        <a:pt x="12" y="51"/>
                      </a:cubicBezTo>
                      <a:cubicBezTo>
                        <a:pt x="66" y="51"/>
                        <a:pt x="66" y="51"/>
                        <a:pt x="66" y="51"/>
                      </a:cubicBezTo>
                      <a:cubicBezTo>
                        <a:pt x="72" y="51"/>
                        <a:pt x="78" y="46"/>
                        <a:pt x="78" y="40"/>
                      </a:cubicBezTo>
                      <a:cubicBezTo>
                        <a:pt x="80" y="28"/>
                        <a:pt x="80" y="28"/>
                        <a:pt x="80" y="28"/>
                      </a:cubicBezTo>
                      <a:cubicBezTo>
                        <a:pt x="81" y="22"/>
                        <a:pt x="77" y="16"/>
                        <a:pt x="71" y="15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7" y="0"/>
                        <a:pt x="16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</p:grpSp>
        </p:grpSp>
        <p:grpSp>
          <p:nvGrpSpPr>
            <p:cNvPr id="65" name="组合 64"/>
            <p:cNvGrpSpPr/>
            <p:nvPr/>
          </p:nvGrpSpPr>
          <p:grpSpPr>
            <a:xfrm>
              <a:off x="4461307" y="112713"/>
              <a:ext cx="3262127" cy="6632575"/>
              <a:chOff x="5287345" y="225424"/>
              <a:chExt cx="3262127" cy="6632575"/>
            </a:xfrm>
          </p:grpSpPr>
          <p:pic>
            <p:nvPicPr>
              <p:cNvPr id="74" name="图片 7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87"/>
              <a:stretch>
                <a:fillRect/>
              </a:stretch>
            </p:blipFill>
            <p:spPr>
              <a:xfrm>
                <a:off x="5384241" y="225424"/>
                <a:ext cx="3165231" cy="66325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75" name="组合 74"/>
              <p:cNvGrpSpPr/>
              <p:nvPr/>
            </p:nvGrpSpPr>
            <p:grpSpPr>
              <a:xfrm>
                <a:off x="5287345" y="723632"/>
                <a:ext cx="3181338" cy="2019016"/>
                <a:chOff x="142032" y="2893518"/>
                <a:chExt cx="3181338" cy="2019016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290085" y="3307819"/>
                  <a:ext cx="3033285" cy="160471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ED542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grpSp>
              <p:nvGrpSpPr>
                <p:cNvPr id="77" name="组合 76"/>
                <p:cNvGrpSpPr/>
                <p:nvPr/>
              </p:nvGrpSpPr>
              <p:grpSpPr>
                <a:xfrm rot="2428243">
                  <a:off x="142032" y="2893518"/>
                  <a:ext cx="277486" cy="364200"/>
                  <a:chOff x="8140318" y="1708942"/>
                  <a:chExt cx="712314" cy="934912"/>
                </a:xfrm>
              </p:grpSpPr>
              <p:sp>
                <p:nvSpPr>
                  <p:cNvPr id="78" name="Freeform 31"/>
                  <p:cNvSpPr/>
                  <p:nvPr/>
                </p:nvSpPr>
                <p:spPr bwMode="auto">
                  <a:xfrm>
                    <a:off x="8189782" y="1753462"/>
                    <a:ext cx="623274" cy="558968"/>
                  </a:xfrm>
                  <a:custGeom>
                    <a:avLst/>
                    <a:gdLst>
                      <a:gd name="T0" fmla="*/ 69 w 92"/>
                      <a:gd name="T1" fmla="*/ 83 h 83"/>
                      <a:gd name="T2" fmla="*/ 67 w 92"/>
                      <a:gd name="T3" fmla="*/ 83 h 83"/>
                      <a:gd name="T4" fmla="*/ 3 w 92"/>
                      <a:gd name="T5" fmla="*/ 53 h 83"/>
                      <a:gd name="T6" fmla="*/ 0 w 92"/>
                      <a:gd name="T7" fmla="*/ 49 h 83"/>
                      <a:gd name="T8" fmla="*/ 1 w 92"/>
                      <a:gd name="T9" fmla="*/ 45 h 83"/>
                      <a:gd name="T10" fmla="*/ 28 w 92"/>
                      <a:gd name="T11" fmla="*/ 3 h 83"/>
                      <a:gd name="T12" fmla="*/ 33 w 92"/>
                      <a:gd name="T13" fmla="*/ 0 h 83"/>
                      <a:gd name="T14" fmla="*/ 33 w 92"/>
                      <a:gd name="T15" fmla="*/ 0 h 83"/>
                      <a:gd name="T16" fmla="*/ 37 w 92"/>
                      <a:gd name="T17" fmla="*/ 2 h 83"/>
                      <a:gd name="T18" fmla="*/ 89 w 92"/>
                      <a:gd name="T19" fmla="*/ 49 h 83"/>
                      <a:gd name="T20" fmla="*/ 90 w 92"/>
                      <a:gd name="T21" fmla="*/ 57 h 83"/>
                      <a:gd name="T22" fmla="*/ 74 w 92"/>
                      <a:gd name="T23" fmla="*/ 80 h 83"/>
                      <a:gd name="T24" fmla="*/ 69 w 92"/>
                      <a:gd name="T25" fmla="*/ 83 h 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2" h="83">
                        <a:moveTo>
                          <a:pt x="69" y="83"/>
                        </a:moveTo>
                        <a:cubicBezTo>
                          <a:pt x="69" y="83"/>
                          <a:pt x="68" y="83"/>
                          <a:pt x="67" y="83"/>
                        </a:cubicBezTo>
                        <a:cubicBezTo>
                          <a:pt x="3" y="53"/>
                          <a:pt x="3" y="53"/>
                          <a:pt x="3" y="53"/>
                        </a:cubicBezTo>
                        <a:cubicBezTo>
                          <a:pt x="2" y="53"/>
                          <a:pt x="1" y="51"/>
                          <a:pt x="0" y="49"/>
                        </a:cubicBezTo>
                        <a:cubicBezTo>
                          <a:pt x="0" y="48"/>
                          <a:pt x="0" y="46"/>
                          <a:pt x="1" y="45"/>
                        </a:cubicBezTo>
                        <a:cubicBezTo>
                          <a:pt x="28" y="3"/>
                          <a:pt x="28" y="3"/>
                          <a:pt x="28" y="3"/>
                        </a:cubicBezTo>
                        <a:cubicBezTo>
                          <a:pt x="29" y="2"/>
                          <a:pt x="31" y="1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5" y="0"/>
                          <a:pt x="36" y="1"/>
                          <a:pt x="37" y="2"/>
                        </a:cubicBezTo>
                        <a:cubicBezTo>
                          <a:pt x="89" y="49"/>
                          <a:pt x="89" y="49"/>
                          <a:pt x="89" y="49"/>
                        </a:cubicBezTo>
                        <a:cubicBezTo>
                          <a:pt x="91" y="51"/>
                          <a:pt x="92" y="54"/>
                          <a:pt x="90" y="57"/>
                        </a:cubicBezTo>
                        <a:cubicBezTo>
                          <a:pt x="74" y="80"/>
                          <a:pt x="74" y="80"/>
                          <a:pt x="74" y="80"/>
                        </a:cubicBezTo>
                        <a:cubicBezTo>
                          <a:pt x="73" y="82"/>
                          <a:pt x="71" y="83"/>
                          <a:pt x="69" y="83"/>
                        </a:cubicBezTo>
                        <a:close/>
                      </a:path>
                    </a:pathLst>
                  </a:custGeom>
                  <a:solidFill>
                    <a:srgbClr val="FFC81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E2E2E"/>
                      </a:solidFill>
                      <a:effectLst/>
                      <a:uLnTx/>
                      <a:uFillTx/>
                      <a:latin typeface="Source Han Sans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79" name="Freeform 32"/>
                  <p:cNvSpPr>
                    <a:spLocks noEditPoints="1"/>
                  </p:cNvSpPr>
                  <p:nvPr/>
                </p:nvSpPr>
                <p:spPr bwMode="auto">
                  <a:xfrm>
                    <a:off x="8140318" y="1708942"/>
                    <a:ext cx="712314" cy="643061"/>
                  </a:xfrm>
                  <a:custGeom>
                    <a:avLst/>
                    <a:gdLst>
                      <a:gd name="T0" fmla="*/ 40 w 105"/>
                      <a:gd name="T1" fmla="*/ 12 h 95"/>
                      <a:gd name="T2" fmla="*/ 92 w 105"/>
                      <a:gd name="T3" fmla="*/ 60 h 95"/>
                      <a:gd name="T4" fmla="*/ 76 w 105"/>
                      <a:gd name="T5" fmla="*/ 83 h 95"/>
                      <a:gd name="T6" fmla="*/ 13 w 105"/>
                      <a:gd name="T7" fmla="*/ 54 h 95"/>
                      <a:gd name="T8" fmla="*/ 40 w 105"/>
                      <a:gd name="T9" fmla="*/ 12 h 95"/>
                      <a:gd name="T10" fmla="*/ 40 w 105"/>
                      <a:gd name="T11" fmla="*/ 0 h 95"/>
                      <a:gd name="T12" fmla="*/ 39 w 105"/>
                      <a:gd name="T13" fmla="*/ 1 h 95"/>
                      <a:gd name="T14" fmla="*/ 30 w 105"/>
                      <a:gd name="T15" fmla="*/ 6 h 95"/>
                      <a:gd name="T16" fmla="*/ 3 w 105"/>
                      <a:gd name="T17" fmla="*/ 47 h 95"/>
                      <a:gd name="T18" fmla="*/ 1 w 105"/>
                      <a:gd name="T19" fmla="*/ 57 h 95"/>
                      <a:gd name="T20" fmla="*/ 8 w 105"/>
                      <a:gd name="T21" fmla="*/ 65 h 95"/>
                      <a:gd name="T22" fmla="*/ 71 w 105"/>
                      <a:gd name="T23" fmla="*/ 94 h 95"/>
                      <a:gd name="T24" fmla="*/ 76 w 105"/>
                      <a:gd name="T25" fmla="*/ 95 h 95"/>
                      <a:gd name="T26" fmla="*/ 86 w 105"/>
                      <a:gd name="T27" fmla="*/ 90 h 95"/>
                      <a:gd name="T28" fmla="*/ 102 w 105"/>
                      <a:gd name="T29" fmla="*/ 66 h 95"/>
                      <a:gd name="T30" fmla="*/ 100 w 105"/>
                      <a:gd name="T31" fmla="*/ 51 h 95"/>
                      <a:gd name="T32" fmla="*/ 48 w 105"/>
                      <a:gd name="T33" fmla="*/ 4 h 95"/>
                      <a:gd name="T34" fmla="*/ 40 w 105"/>
                      <a:gd name="T35" fmla="*/ 0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05" h="95">
                        <a:moveTo>
                          <a:pt x="40" y="12"/>
                        </a:moveTo>
                        <a:cubicBezTo>
                          <a:pt x="92" y="60"/>
                          <a:pt x="92" y="60"/>
                          <a:pt x="92" y="60"/>
                        </a:cubicBezTo>
                        <a:cubicBezTo>
                          <a:pt x="76" y="83"/>
                          <a:pt x="76" y="83"/>
                          <a:pt x="76" y="83"/>
                        </a:cubicBezTo>
                        <a:cubicBezTo>
                          <a:pt x="13" y="54"/>
                          <a:pt x="13" y="54"/>
                          <a:pt x="13" y="54"/>
                        </a:cubicBezTo>
                        <a:cubicBezTo>
                          <a:pt x="40" y="12"/>
                          <a:pt x="40" y="12"/>
                          <a:pt x="40" y="12"/>
                        </a:cubicBezTo>
                        <a:moveTo>
                          <a:pt x="40" y="0"/>
                        </a:moveTo>
                        <a:cubicBezTo>
                          <a:pt x="40" y="0"/>
                          <a:pt x="39" y="0"/>
                          <a:pt x="39" y="1"/>
                        </a:cubicBezTo>
                        <a:cubicBezTo>
                          <a:pt x="35" y="1"/>
                          <a:pt x="32" y="3"/>
                          <a:pt x="30" y="6"/>
                        </a:cubicBezTo>
                        <a:cubicBezTo>
                          <a:pt x="3" y="47"/>
                          <a:pt x="3" y="47"/>
                          <a:pt x="3" y="47"/>
                        </a:cubicBezTo>
                        <a:cubicBezTo>
                          <a:pt x="1" y="50"/>
                          <a:pt x="0" y="54"/>
                          <a:pt x="1" y="57"/>
                        </a:cubicBezTo>
                        <a:cubicBezTo>
                          <a:pt x="2" y="60"/>
                          <a:pt x="5" y="63"/>
                          <a:pt x="8" y="65"/>
                        </a:cubicBezTo>
                        <a:cubicBezTo>
                          <a:pt x="71" y="94"/>
                          <a:pt x="71" y="94"/>
                          <a:pt x="71" y="94"/>
                        </a:cubicBezTo>
                        <a:cubicBezTo>
                          <a:pt x="73" y="95"/>
                          <a:pt x="75" y="95"/>
                          <a:pt x="76" y="95"/>
                        </a:cubicBezTo>
                        <a:cubicBezTo>
                          <a:pt x="80" y="95"/>
                          <a:pt x="84" y="93"/>
                          <a:pt x="86" y="90"/>
                        </a:cubicBezTo>
                        <a:cubicBezTo>
                          <a:pt x="102" y="66"/>
                          <a:pt x="102" y="66"/>
                          <a:pt x="102" y="66"/>
                        </a:cubicBezTo>
                        <a:cubicBezTo>
                          <a:pt x="105" y="61"/>
                          <a:pt x="104" y="55"/>
                          <a:pt x="100" y="51"/>
                        </a:cubicBezTo>
                        <a:cubicBezTo>
                          <a:pt x="48" y="4"/>
                          <a:pt x="48" y="4"/>
                          <a:pt x="48" y="4"/>
                        </a:cubicBezTo>
                        <a:cubicBezTo>
                          <a:pt x="46" y="2"/>
                          <a:pt x="43" y="0"/>
                          <a:pt x="40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E2E2E"/>
                      </a:solidFill>
                      <a:effectLst/>
                      <a:uLnTx/>
                      <a:uFillTx/>
                      <a:latin typeface="Source Han Sans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80" name="Freeform 33"/>
                  <p:cNvSpPr/>
                  <p:nvPr/>
                </p:nvSpPr>
                <p:spPr bwMode="auto">
                  <a:xfrm>
                    <a:off x="8189785" y="2337163"/>
                    <a:ext cx="460037" cy="267117"/>
                  </a:xfrm>
                  <a:custGeom>
                    <a:avLst/>
                    <a:gdLst>
                      <a:gd name="T0" fmla="*/ 6 w 68"/>
                      <a:gd name="T1" fmla="*/ 39 h 39"/>
                      <a:gd name="T2" fmla="*/ 1 w 68"/>
                      <a:gd name="T3" fmla="*/ 37 h 39"/>
                      <a:gd name="T4" fmla="*/ 0 w 68"/>
                      <a:gd name="T5" fmla="*/ 32 h 39"/>
                      <a:gd name="T6" fmla="*/ 3 w 68"/>
                      <a:gd name="T7" fmla="*/ 6 h 39"/>
                      <a:gd name="T8" fmla="*/ 6 w 68"/>
                      <a:gd name="T9" fmla="*/ 1 h 39"/>
                      <a:gd name="T10" fmla="*/ 9 w 68"/>
                      <a:gd name="T11" fmla="*/ 0 h 39"/>
                      <a:gd name="T12" fmla="*/ 11 w 68"/>
                      <a:gd name="T13" fmla="*/ 0 h 39"/>
                      <a:gd name="T14" fmla="*/ 63 w 68"/>
                      <a:gd name="T15" fmla="*/ 15 h 39"/>
                      <a:gd name="T16" fmla="*/ 68 w 68"/>
                      <a:gd name="T17" fmla="*/ 21 h 39"/>
                      <a:gd name="T18" fmla="*/ 66 w 68"/>
                      <a:gd name="T19" fmla="*/ 33 h 39"/>
                      <a:gd name="T20" fmla="*/ 60 w 68"/>
                      <a:gd name="T21" fmla="*/ 39 h 39"/>
                      <a:gd name="T22" fmla="*/ 6 w 68"/>
                      <a:gd name="T23" fmla="*/ 39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8" h="39">
                        <a:moveTo>
                          <a:pt x="6" y="39"/>
                        </a:moveTo>
                        <a:cubicBezTo>
                          <a:pt x="4" y="39"/>
                          <a:pt x="3" y="38"/>
                          <a:pt x="1" y="37"/>
                        </a:cubicBezTo>
                        <a:cubicBezTo>
                          <a:pt x="0" y="36"/>
                          <a:pt x="0" y="34"/>
                          <a:pt x="0" y="32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4"/>
                          <a:pt x="5" y="2"/>
                          <a:pt x="6" y="1"/>
                        </a:cubicBezTo>
                        <a:cubicBezTo>
                          <a:pt x="7" y="1"/>
                          <a:pt x="8" y="0"/>
                          <a:pt x="9" y="0"/>
                        </a:cubicBezTo>
                        <a:cubicBezTo>
                          <a:pt x="10" y="0"/>
                          <a:pt x="10" y="0"/>
                          <a:pt x="11" y="0"/>
                        </a:cubicBezTo>
                        <a:cubicBezTo>
                          <a:pt x="63" y="15"/>
                          <a:pt x="63" y="15"/>
                          <a:pt x="63" y="15"/>
                        </a:cubicBezTo>
                        <a:cubicBezTo>
                          <a:pt x="66" y="15"/>
                          <a:pt x="68" y="18"/>
                          <a:pt x="68" y="21"/>
                        </a:cubicBezTo>
                        <a:cubicBezTo>
                          <a:pt x="66" y="33"/>
                          <a:pt x="66" y="33"/>
                          <a:pt x="66" y="33"/>
                        </a:cubicBezTo>
                        <a:cubicBezTo>
                          <a:pt x="66" y="36"/>
                          <a:pt x="63" y="39"/>
                          <a:pt x="60" y="39"/>
                        </a:cubicBezTo>
                        <a:cubicBezTo>
                          <a:pt x="60" y="39"/>
                          <a:pt x="6" y="39"/>
                          <a:pt x="6" y="39"/>
                        </a:cubicBezTo>
                        <a:close/>
                      </a:path>
                    </a:pathLst>
                  </a:custGeom>
                  <a:solidFill>
                    <a:srgbClr val="FFC81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E2E2E"/>
                      </a:solidFill>
                      <a:effectLst/>
                      <a:uLnTx/>
                      <a:uFillTx/>
                      <a:latin typeface="Source Han Sans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81" name="Freeform 34"/>
                  <p:cNvSpPr>
                    <a:spLocks noEditPoints="1"/>
                  </p:cNvSpPr>
                  <p:nvPr/>
                </p:nvSpPr>
                <p:spPr bwMode="auto">
                  <a:xfrm>
                    <a:off x="8150211" y="2297590"/>
                    <a:ext cx="549075" cy="346264"/>
                  </a:xfrm>
                  <a:custGeom>
                    <a:avLst/>
                    <a:gdLst>
                      <a:gd name="T0" fmla="*/ 15 w 81"/>
                      <a:gd name="T1" fmla="*/ 12 h 51"/>
                      <a:gd name="T2" fmla="*/ 68 w 81"/>
                      <a:gd name="T3" fmla="*/ 26 h 51"/>
                      <a:gd name="T4" fmla="*/ 66 w 81"/>
                      <a:gd name="T5" fmla="*/ 39 h 51"/>
                      <a:gd name="T6" fmla="*/ 12 w 81"/>
                      <a:gd name="T7" fmla="*/ 39 h 51"/>
                      <a:gd name="T8" fmla="*/ 15 w 81"/>
                      <a:gd name="T9" fmla="*/ 12 h 51"/>
                      <a:gd name="T10" fmla="*/ 15 w 81"/>
                      <a:gd name="T11" fmla="*/ 0 h 51"/>
                      <a:gd name="T12" fmla="*/ 9 w 81"/>
                      <a:gd name="T13" fmla="*/ 2 h 51"/>
                      <a:gd name="T14" fmla="*/ 3 w 81"/>
                      <a:gd name="T15" fmla="*/ 11 h 51"/>
                      <a:gd name="T16" fmla="*/ 0 w 81"/>
                      <a:gd name="T17" fmla="*/ 38 h 51"/>
                      <a:gd name="T18" fmla="*/ 3 w 81"/>
                      <a:gd name="T19" fmla="*/ 47 h 51"/>
                      <a:gd name="T20" fmla="*/ 12 w 81"/>
                      <a:gd name="T21" fmla="*/ 51 h 51"/>
                      <a:gd name="T22" fmla="*/ 12 w 81"/>
                      <a:gd name="T23" fmla="*/ 51 h 51"/>
                      <a:gd name="T24" fmla="*/ 66 w 81"/>
                      <a:gd name="T25" fmla="*/ 51 h 51"/>
                      <a:gd name="T26" fmla="*/ 78 w 81"/>
                      <a:gd name="T27" fmla="*/ 40 h 51"/>
                      <a:gd name="T28" fmla="*/ 80 w 81"/>
                      <a:gd name="T29" fmla="*/ 28 h 51"/>
                      <a:gd name="T30" fmla="*/ 71 w 81"/>
                      <a:gd name="T31" fmla="*/ 15 h 51"/>
                      <a:gd name="T32" fmla="*/ 19 w 81"/>
                      <a:gd name="T33" fmla="*/ 1 h 51"/>
                      <a:gd name="T34" fmla="*/ 15 w 81"/>
                      <a:gd name="T35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1" h="51">
                        <a:moveTo>
                          <a:pt x="15" y="12"/>
                        </a:moveTo>
                        <a:cubicBezTo>
                          <a:pt x="68" y="26"/>
                          <a:pt x="68" y="26"/>
                          <a:pt x="68" y="26"/>
                        </a:cubicBezTo>
                        <a:cubicBezTo>
                          <a:pt x="66" y="39"/>
                          <a:pt x="66" y="39"/>
                          <a:pt x="66" y="39"/>
                        </a:cubicBezTo>
                        <a:cubicBezTo>
                          <a:pt x="12" y="39"/>
                          <a:pt x="12" y="39"/>
                          <a:pt x="12" y="39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15" y="0"/>
                        </a:moveTo>
                        <a:cubicBezTo>
                          <a:pt x="13" y="0"/>
                          <a:pt x="11" y="1"/>
                          <a:pt x="9" y="2"/>
                        </a:cubicBezTo>
                        <a:cubicBezTo>
                          <a:pt x="6" y="4"/>
                          <a:pt x="4" y="7"/>
                          <a:pt x="3" y="11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41"/>
                          <a:pt x="1" y="45"/>
                          <a:pt x="3" y="47"/>
                        </a:cubicBezTo>
                        <a:cubicBezTo>
                          <a:pt x="5" y="50"/>
                          <a:pt x="9" y="51"/>
                          <a:pt x="12" y="51"/>
                        </a:cubicBezTo>
                        <a:cubicBezTo>
                          <a:pt x="12" y="51"/>
                          <a:pt x="12" y="51"/>
                          <a:pt x="12" y="51"/>
                        </a:cubicBezTo>
                        <a:cubicBezTo>
                          <a:pt x="66" y="51"/>
                          <a:pt x="66" y="51"/>
                          <a:pt x="66" y="51"/>
                        </a:cubicBezTo>
                        <a:cubicBezTo>
                          <a:pt x="72" y="51"/>
                          <a:pt x="78" y="46"/>
                          <a:pt x="78" y="40"/>
                        </a:cubicBezTo>
                        <a:cubicBezTo>
                          <a:pt x="80" y="28"/>
                          <a:pt x="80" y="28"/>
                          <a:pt x="80" y="28"/>
                        </a:cubicBezTo>
                        <a:cubicBezTo>
                          <a:pt x="81" y="22"/>
                          <a:pt x="77" y="16"/>
                          <a:pt x="71" y="15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7" y="0"/>
                          <a:pt x="16" y="0"/>
                          <a:pt x="1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2E2E2E"/>
                      </a:solidFill>
                      <a:effectLst/>
                      <a:uLnTx/>
                      <a:uFillTx/>
                      <a:latin typeface="Source Han Sans Light"/>
                      <a:ea typeface="思源黑体 CN Light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66" name="组合 65"/>
            <p:cNvGrpSpPr/>
            <p:nvPr/>
          </p:nvGrpSpPr>
          <p:grpSpPr>
            <a:xfrm>
              <a:off x="8427336" y="112713"/>
              <a:ext cx="3254870" cy="6632575"/>
              <a:chOff x="8683688" y="225424"/>
              <a:chExt cx="3254870" cy="6632575"/>
            </a:xfrm>
          </p:grpSpPr>
          <p:pic>
            <p:nvPicPr>
              <p:cNvPr id="67" name="图片 6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87"/>
              <a:stretch>
                <a:fillRect/>
              </a:stretch>
            </p:blipFill>
            <p:spPr>
              <a:xfrm>
                <a:off x="8773327" y="225424"/>
                <a:ext cx="3165231" cy="66325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8" name="矩形 67"/>
              <p:cNvSpPr/>
              <p:nvPr/>
            </p:nvSpPr>
            <p:spPr>
              <a:xfrm>
                <a:off x="8831741" y="1529820"/>
                <a:ext cx="3033285" cy="1394810"/>
              </a:xfrm>
              <a:prstGeom prst="rect">
                <a:avLst/>
              </a:prstGeom>
              <a:noFill/>
              <a:ln w="38100" cap="flat" cmpd="sng" algn="ctr">
                <a:solidFill>
                  <a:srgbClr val="ED542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 rot="2428243">
                <a:off x="8683688" y="1115518"/>
                <a:ext cx="277486" cy="364200"/>
                <a:chOff x="8140318" y="1708942"/>
                <a:chExt cx="712314" cy="934912"/>
              </a:xfrm>
            </p:grpSpPr>
            <p:sp>
              <p:nvSpPr>
                <p:cNvPr id="70" name="Freeform 31"/>
                <p:cNvSpPr/>
                <p:nvPr/>
              </p:nvSpPr>
              <p:spPr bwMode="auto">
                <a:xfrm>
                  <a:off x="8189782" y="1753462"/>
                  <a:ext cx="623274" cy="558968"/>
                </a:xfrm>
                <a:custGeom>
                  <a:avLst/>
                  <a:gdLst>
                    <a:gd name="T0" fmla="*/ 69 w 92"/>
                    <a:gd name="T1" fmla="*/ 83 h 83"/>
                    <a:gd name="T2" fmla="*/ 67 w 92"/>
                    <a:gd name="T3" fmla="*/ 83 h 83"/>
                    <a:gd name="T4" fmla="*/ 3 w 92"/>
                    <a:gd name="T5" fmla="*/ 53 h 83"/>
                    <a:gd name="T6" fmla="*/ 0 w 92"/>
                    <a:gd name="T7" fmla="*/ 49 h 83"/>
                    <a:gd name="T8" fmla="*/ 1 w 92"/>
                    <a:gd name="T9" fmla="*/ 45 h 83"/>
                    <a:gd name="T10" fmla="*/ 28 w 92"/>
                    <a:gd name="T11" fmla="*/ 3 h 83"/>
                    <a:gd name="T12" fmla="*/ 33 w 92"/>
                    <a:gd name="T13" fmla="*/ 0 h 83"/>
                    <a:gd name="T14" fmla="*/ 33 w 92"/>
                    <a:gd name="T15" fmla="*/ 0 h 83"/>
                    <a:gd name="T16" fmla="*/ 37 w 92"/>
                    <a:gd name="T17" fmla="*/ 2 h 83"/>
                    <a:gd name="T18" fmla="*/ 89 w 92"/>
                    <a:gd name="T19" fmla="*/ 49 h 83"/>
                    <a:gd name="T20" fmla="*/ 90 w 92"/>
                    <a:gd name="T21" fmla="*/ 57 h 83"/>
                    <a:gd name="T22" fmla="*/ 74 w 92"/>
                    <a:gd name="T23" fmla="*/ 80 h 83"/>
                    <a:gd name="T24" fmla="*/ 69 w 92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2" h="83">
                      <a:moveTo>
                        <a:pt x="69" y="83"/>
                      </a:moveTo>
                      <a:cubicBezTo>
                        <a:pt x="69" y="83"/>
                        <a:pt x="68" y="83"/>
                        <a:pt x="67" y="83"/>
                      </a:cubicBez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2" y="53"/>
                        <a:pt x="1" y="51"/>
                        <a:pt x="0" y="49"/>
                      </a:cubicBezTo>
                      <a:cubicBezTo>
                        <a:pt x="0" y="48"/>
                        <a:pt x="0" y="46"/>
                        <a:pt x="1" y="45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9" y="2"/>
                        <a:pt x="31" y="1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5" y="0"/>
                        <a:pt x="36" y="1"/>
                        <a:pt x="37" y="2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91" y="51"/>
                        <a:pt x="92" y="54"/>
                        <a:pt x="90" y="57"/>
                      </a:cubicBezTo>
                      <a:cubicBezTo>
                        <a:pt x="74" y="80"/>
                        <a:pt x="74" y="80"/>
                        <a:pt x="74" y="80"/>
                      </a:cubicBezTo>
                      <a:cubicBezTo>
                        <a:pt x="73" y="82"/>
                        <a:pt x="71" y="83"/>
                        <a:pt x="69" y="83"/>
                      </a:cubicBezTo>
                      <a:close/>
                    </a:path>
                  </a:pathLst>
                </a:custGeom>
                <a:solidFill>
                  <a:srgbClr val="FFC8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1" name="Freeform 32"/>
                <p:cNvSpPr>
                  <a:spLocks noEditPoints="1"/>
                </p:cNvSpPr>
                <p:nvPr/>
              </p:nvSpPr>
              <p:spPr bwMode="auto">
                <a:xfrm>
                  <a:off x="8140318" y="1708942"/>
                  <a:ext cx="712314" cy="643061"/>
                </a:xfrm>
                <a:custGeom>
                  <a:avLst/>
                  <a:gdLst>
                    <a:gd name="T0" fmla="*/ 40 w 105"/>
                    <a:gd name="T1" fmla="*/ 12 h 95"/>
                    <a:gd name="T2" fmla="*/ 92 w 105"/>
                    <a:gd name="T3" fmla="*/ 60 h 95"/>
                    <a:gd name="T4" fmla="*/ 76 w 105"/>
                    <a:gd name="T5" fmla="*/ 83 h 95"/>
                    <a:gd name="T6" fmla="*/ 13 w 105"/>
                    <a:gd name="T7" fmla="*/ 54 h 95"/>
                    <a:gd name="T8" fmla="*/ 40 w 105"/>
                    <a:gd name="T9" fmla="*/ 12 h 95"/>
                    <a:gd name="T10" fmla="*/ 40 w 105"/>
                    <a:gd name="T11" fmla="*/ 0 h 95"/>
                    <a:gd name="T12" fmla="*/ 39 w 105"/>
                    <a:gd name="T13" fmla="*/ 1 h 95"/>
                    <a:gd name="T14" fmla="*/ 30 w 105"/>
                    <a:gd name="T15" fmla="*/ 6 h 95"/>
                    <a:gd name="T16" fmla="*/ 3 w 105"/>
                    <a:gd name="T17" fmla="*/ 47 h 95"/>
                    <a:gd name="T18" fmla="*/ 1 w 105"/>
                    <a:gd name="T19" fmla="*/ 57 h 95"/>
                    <a:gd name="T20" fmla="*/ 8 w 105"/>
                    <a:gd name="T21" fmla="*/ 65 h 95"/>
                    <a:gd name="T22" fmla="*/ 71 w 105"/>
                    <a:gd name="T23" fmla="*/ 94 h 95"/>
                    <a:gd name="T24" fmla="*/ 76 w 105"/>
                    <a:gd name="T25" fmla="*/ 95 h 95"/>
                    <a:gd name="T26" fmla="*/ 86 w 105"/>
                    <a:gd name="T27" fmla="*/ 90 h 95"/>
                    <a:gd name="T28" fmla="*/ 102 w 105"/>
                    <a:gd name="T29" fmla="*/ 66 h 95"/>
                    <a:gd name="T30" fmla="*/ 100 w 105"/>
                    <a:gd name="T31" fmla="*/ 51 h 95"/>
                    <a:gd name="T32" fmla="*/ 48 w 105"/>
                    <a:gd name="T33" fmla="*/ 4 h 95"/>
                    <a:gd name="T34" fmla="*/ 40 w 105"/>
                    <a:gd name="T35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5" h="95">
                      <a:moveTo>
                        <a:pt x="40" y="12"/>
                      </a:move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76" y="83"/>
                        <a:pt x="76" y="83"/>
                        <a:pt x="76" y="83"/>
                      </a:cubicBezTo>
                      <a:cubicBezTo>
                        <a:pt x="13" y="54"/>
                        <a:pt x="13" y="54"/>
                        <a:pt x="13" y="54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moveTo>
                        <a:pt x="40" y="0"/>
                      </a:moveTo>
                      <a:cubicBezTo>
                        <a:pt x="40" y="0"/>
                        <a:pt x="39" y="0"/>
                        <a:pt x="39" y="1"/>
                      </a:cubicBezTo>
                      <a:cubicBezTo>
                        <a:pt x="35" y="1"/>
                        <a:pt x="32" y="3"/>
                        <a:pt x="30" y="6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1" y="50"/>
                        <a:pt x="0" y="54"/>
                        <a:pt x="1" y="57"/>
                      </a:cubicBezTo>
                      <a:cubicBezTo>
                        <a:pt x="2" y="60"/>
                        <a:pt x="5" y="63"/>
                        <a:pt x="8" y="65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3" y="95"/>
                        <a:pt x="75" y="95"/>
                        <a:pt x="76" y="95"/>
                      </a:cubicBezTo>
                      <a:cubicBezTo>
                        <a:pt x="80" y="95"/>
                        <a:pt x="84" y="93"/>
                        <a:pt x="86" y="90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5" y="61"/>
                        <a:pt x="104" y="55"/>
                        <a:pt x="100" y="51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6" y="2"/>
                        <a:pt x="43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2" name="Freeform 33"/>
                <p:cNvSpPr/>
                <p:nvPr/>
              </p:nvSpPr>
              <p:spPr bwMode="auto">
                <a:xfrm>
                  <a:off x="8189785" y="2337163"/>
                  <a:ext cx="460037" cy="267117"/>
                </a:xfrm>
                <a:custGeom>
                  <a:avLst/>
                  <a:gdLst>
                    <a:gd name="T0" fmla="*/ 6 w 68"/>
                    <a:gd name="T1" fmla="*/ 39 h 39"/>
                    <a:gd name="T2" fmla="*/ 1 w 68"/>
                    <a:gd name="T3" fmla="*/ 37 h 39"/>
                    <a:gd name="T4" fmla="*/ 0 w 68"/>
                    <a:gd name="T5" fmla="*/ 32 h 39"/>
                    <a:gd name="T6" fmla="*/ 3 w 68"/>
                    <a:gd name="T7" fmla="*/ 6 h 39"/>
                    <a:gd name="T8" fmla="*/ 6 w 68"/>
                    <a:gd name="T9" fmla="*/ 1 h 39"/>
                    <a:gd name="T10" fmla="*/ 9 w 68"/>
                    <a:gd name="T11" fmla="*/ 0 h 39"/>
                    <a:gd name="T12" fmla="*/ 11 w 68"/>
                    <a:gd name="T13" fmla="*/ 0 h 39"/>
                    <a:gd name="T14" fmla="*/ 63 w 68"/>
                    <a:gd name="T15" fmla="*/ 15 h 39"/>
                    <a:gd name="T16" fmla="*/ 68 w 68"/>
                    <a:gd name="T17" fmla="*/ 21 h 39"/>
                    <a:gd name="T18" fmla="*/ 66 w 68"/>
                    <a:gd name="T19" fmla="*/ 33 h 39"/>
                    <a:gd name="T20" fmla="*/ 60 w 68"/>
                    <a:gd name="T21" fmla="*/ 39 h 39"/>
                    <a:gd name="T22" fmla="*/ 6 w 68"/>
                    <a:gd name="T2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39">
                      <a:moveTo>
                        <a:pt x="6" y="39"/>
                      </a:moveTo>
                      <a:cubicBezTo>
                        <a:pt x="4" y="39"/>
                        <a:pt x="3" y="38"/>
                        <a:pt x="1" y="37"/>
                      </a:cubicBezTo>
                      <a:cubicBezTo>
                        <a:pt x="0" y="36"/>
                        <a:pt x="0" y="34"/>
                        <a:pt x="0" y="32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4"/>
                        <a:pt x="5" y="2"/>
                        <a:pt x="6" y="1"/>
                      </a:cubicBezTo>
                      <a:cubicBezTo>
                        <a:pt x="7" y="1"/>
                        <a:pt x="8" y="0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63" y="15"/>
                        <a:pt x="63" y="15"/>
                        <a:pt x="63" y="15"/>
                      </a:cubicBezTo>
                      <a:cubicBezTo>
                        <a:pt x="66" y="15"/>
                        <a:pt x="68" y="18"/>
                        <a:pt x="68" y="21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6"/>
                        <a:pt x="63" y="39"/>
                        <a:pt x="60" y="39"/>
                      </a:cubicBezTo>
                      <a:cubicBezTo>
                        <a:pt x="60" y="39"/>
                        <a:pt x="6" y="39"/>
                        <a:pt x="6" y="39"/>
                      </a:cubicBezTo>
                      <a:close/>
                    </a:path>
                  </a:pathLst>
                </a:custGeom>
                <a:solidFill>
                  <a:srgbClr val="FFC8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3" name="Freeform 34"/>
                <p:cNvSpPr>
                  <a:spLocks noEditPoints="1"/>
                </p:cNvSpPr>
                <p:nvPr/>
              </p:nvSpPr>
              <p:spPr bwMode="auto">
                <a:xfrm>
                  <a:off x="8150211" y="2297590"/>
                  <a:ext cx="549075" cy="346264"/>
                </a:xfrm>
                <a:custGeom>
                  <a:avLst/>
                  <a:gdLst>
                    <a:gd name="T0" fmla="*/ 15 w 81"/>
                    <a:gd name="T1" fmla="*/ 12 h 51"/>
                    <a:gd name="T2" fmla="*/ 68 w 81"/>
                    <a:gd name="T3" fmla="*/ 26 h 51"/>
                    <a:gd name="T4" fmla="*/ 66 w 81"/>
                    <a:gd name="T5" fmla="*/ 39 h 51"/>
                    <a:gd name="T6" fmla="*/ 12 w 81"/>
                    <a:gd name="T7" fmla="*/ 39 h 51"/>
                    <a:gd name="T8" fmla="*/ 15 w 81"/>
                    <a:gd name="T9" fmla="*/ 12 h 51"/>
                    <a:gd name="T10" fmla="*/ 15 w 81"/>
                    <a:gd name="T11" fmla="*/ 0 h 51"/>
                    <a:gd name="T12" fmla="*/ 9 w 81"/>
                    <a:gd name="T13" fmla="*/ 2 h 51"/>
                    <a:gd name="T14" fmla="*/ 3 w 81"/>
                    <a:gd name="T15" fmla="*/ 11 h 51"/>
                    <a:gd name="T16" fmla="*/ 0 w 81"/>
                    <a:gd name="T17" fmla="*/ 38 h 51"/>
                    <a:gd name="T18" fmla="*/ 3 w 81"/>
                    <a:gd name="T19" fmla="*/ 47 h 51"/>
                    <a:gd name="T20" fmla="*/ 12 w 81"/>
                    <a:gd name="T21" fmla="*/ 51 h 51"/>
                    <a:gd name="T22" fmla="*/ 12 w 81"/>
                    <a:gd name="T23" fmla="*/ 51 h 51"/>
                    <a:gd name="T24" fmla="*/ 66 w 81"/>
                    <a:gd name="T25" fmla="*/ 51 h 51"/>
                    <a:gd name="T26" fmla="*/ 78 w 81"/>
                    <a:gd name="T27" fmla="*/ 40 h 51"/>
                    <a:gd name="T28" fmla="*/ 80 w 81"/>
                    <a:gd name="T29" fmla="*/ 28 h 51"/>
                    <a:gd name="T30" fmla="*/ 71 w 81"/>
                    <a:gd name="T31" fmla="*/ 15 h 51"/>
                    <a:gd name="T32" fmla="*/ 19 w 81"/>
                    <a:gd name="T33" fmla="*/ 1 h 51"/>
                    <a:gd name="T34" fmla="*/ 15 w 81"/>
                    <a:gd name="T35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1" h="51">
                      <a:moveTo>
                        <a:pt x="15" y="12"/>
                      </a:move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66" y="39"/>
                        <a:pt x="66" y="39"/>
                        <a:pt x="66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moveTo>
                        <a:pt x="15" y="0"/>
                      </a:moveTo>
                      <a:cubicBezTo>
                        <a:pt x="13" y="0"/>
                        <a:pt x="11" y="1"/>
                        <a:pt x="9" y="2"/>
                      </a:cubicBezTo>
                      <a:cubicBezTo>
                        <a:pt x="6" y="4"/>
                        <a:pt x="4" y="7"/>
                        <a:pt x="3" y="1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41"/>
                        <a:pt x="1" y="45"/>
                        <a:pt x="3" y="47"/>
                      </a:cubicBezTo>
                      <a:cubicBezTo>
                        <a:pt x="5" y="50"/>
                        <a:pt x="9" y="51"/>
                        <a:pt x="12" y="51"/>
                      </a:cubicBezTo>
                      <a:cubicBezTo>
                        <a:pt x="12" y="51"/>
                        <a:pt x="12" y="51"/>
                        <a:pt x="12" y="51"/>
                      </a:cubicBezTo>
                      <a:cubicBezTo>
                        <a:pt x="66" y="51"/>
                        <a:pt x="66" y="51"/>
                        <a:pt x="66" y="51"/>
                      </a:cubicBezTo>
                      <a:cubicBezTo>
                        <a:pt x="72" y="51"/>
                        <a:pt x="78" y="46"/>
                        <a:pt x="78" y="40"/>
                      </a:cubicBezTo>
                      <a:cubicBezTo>
                        <a:pt x="80" y="28"/>
                        <a:pt x="80" y="28"/>
                        <a:pt x="80" y="28"/>
                      </a:cubicBezTo>
                      <a:cubicBezTo>
                        <a:pt x="81" y="22"/>
                        <a:pt x="77" y="16"/>
                        <a:pt x="71" y="15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7" y="0"/>
                        <a:pt x="16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部分推文会上收藏榜单。比如下面这篇，被有道云笔记推荐后，直接带来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800+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79500" y="997428"/>
            <a:ext cx="10033000" cy="5749548"/>
            <a:chOff x="309056" y="112713"/>
            <a:chExt cx="11573888" cy="6632575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4"/>
            <a:stretch>
              <a:fillRect/>
            </a:stretch>
          </p:blipFill>
          <p:spPr>
            <a:xfrm>
              <a:off x="393595" y="119818"/>
              <a:ext cx="3165231" cy="661836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46" name="组合 45"/>
            <p:cNvGrpSpPr/>
            <p:nvPr/>
          </p:nvGrpSpPr>
          <p:grpSpPr>
            <a:xfrm>
              <a:off x="309056" y="2893518"/>
              <a:ext cx="3181338" cy="2019016"/>
              <a:chOff x="142032" y="2893518"/>
              <a:chExt cx="3181338" cy="2019016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290085" y="3307819"/>
                <a:ext cx="3033285" cy="1604715"/>
              </a:xfrm>
              <a:prstGeom prst="rect">
                <a:avLst/>
              </a:prstGeom>
              <a:noFill/>
              <a:ln w="38100" cap="flat" cmpd="sng" algn="ctr">
                <a:solidFill>
                  <a:srgbClr val="ED542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 rot="2428243">
                <a:off x="142032" y="2893518"/>
                <a:ext cx="277486" cy="364200"/>
                <a:chOff x="8140318" y="1708942"/>
                <a:chExt cx="712314" cy="934912"/>
              </a:xfrm>
            </p:grpSpPr>
            <p:sp>
              <p:nvSpPr>
                <p:cNvPr id="58" name="Freeform 31"/>
                <p:cNvSpPr/>
                <p:nvPr/>
              </p:nvSpPr>
              <p:spPr bwMode="auto">
                <a:xfrm>
                  <a:off x="8189782" y="1753462"/>
                  <a:ext cx="623274" cy="558968"/>
                </a:xfrm>
                <a:custGeom>
                  <a:avLst/>
                  <a:gdLst>
                    <a:gd name="T0" fmla="*/ 69 w 92"/>
                    <a:gd name="T1" fmla="*/ 83 h 83"/>
                    <a:gd name="T2" fmla="*/ 67 w 92"/>
                    <a:gd name="T3" fmla="*/ 83 h 83"/>
                    <a:gd name="T4" fmla="*/ 3 w 92"/>
                    <a:gd name="T5" fmla="*/ 53 h 83"/>
                    <a:gd name="T6" fmla="*/ 0 w 92"/>
                    <a:gd name="T7" fmla="*/ 49 h 83"/>
                    <a:gd name="T8" fmla="*/ 1 w 92"/>
                    <a:gd name="T9" fmla="*/ 45 h 83"/>
                    <a:gd name="T10" fmla="*/ 28 w 92"/>
                    <a:gd name="T11" fmla="*/ 3 h 83"/>
                    <a:gd name="T12" fmla="*/ 33 w 92"/>
                    <a:gd name="T13" fmla="*/ 0 h 83"/>
                    <a:gd name="T14" fmla="*/ 33 w 92"/>
                    <a:gd name="T15" fmla="*/ 0 h 83"/>
                    <a:gd name="T16" fmla="*/ 37 w 92"/>
                    <a:gd name="T17" fmla="*/ 2 h 83"/>
                    <a:gd name="T18" fmla="*/ 89 w 92"/>
                    <a:gd name="T19" fmla="*/ 49 h 83"/>
                    <a:gd name="T20" fmla="*/ 90 w 92"/>
                    <a:gd name="T21" fmla="*/ 57 h 83"/>
                    <a:gd name="T22" fmla="*/ 74 w 92"/>
                    <a:gd name="T23" fmla="*/ 80 h 83"/>
                    <a:gd name="T24" fmla="*/ 69 w 92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2" h="83">
                      <a:moveTo>
                        <a:pt x="69" y="83"/>
                      </a:moveTo>
                      <a:cubicBezTo>
                        <a:pt x="69" y="83"/>
                        <a:pt x="68" y="83"/>
                        <a:pt x="67" y="83"/>
                      </a:cubicBez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2" y="53"/>
                        <a:pt x="1" y="51"/>
                        <a:pt x="0" y="49"/>
                      </a:cubicBezTo>
                      <a:cubicBezTo>
                        <a:pt x="0" y="48"/>
                        <a:pt x="0" y="46"/>
                        <a:pt x="1" y="45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9" y="2"/>
                        <a:pt x="31" y="1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5" y="0"/>
                        <a:pt x="36" y="1"/>
                        <a:pt x="37" y="2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91" y="51"/>
                        <a:pt x="92" y="54"/>
                        <a:pt x="90" y="57"/>
                      </a:cubicBezTo>
                      <a:cubicBezTo>
                        <a:pt x="74" y="80"/>
                        <a:pt x="74" y="80"/>
                        <a:pt x="74" y="80"/>
                      </a:cubicBezTo>
                      <a:cubicBezTo>
                        <a:pt x="73" y="82"/>
                        <a:pt x="71" y="83"/>
                        <a:pt x="69" y="83"/>
                      </a:cubicBezTo>
                      <a:close/>
                    </a:path>
                  </a:pathLst>
                </a:custGeom>
                <a:solidFill>
                  <a:srgbClr val="FFC8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9" name="Freeform 32"/>
                <p:cNvSpPr>
                  <a:spLocks noEditPoints="1"/>
                </p:cNvSpPr>
                <p:nvPr/>
              </p:nvSpPr>
              <p:spPr bwMode="auto">
                <a:xfrm>
                  <a:off x="8140318" y="1708942"/>
                  <a:ext cx="712314" cy="643061"/>
                </a:xfrm>
                <a:custGeom>
                  <a:avLst/>
                  <a:gdLst>
                    <a:gd name="T0" fmla="*/ 40 w 105"/>
                    <a:gd name="T1" fmla="*/ 12 h 95"/>
                    <a:gd name="T2" fmla="*/ 92 w 105"/>
                    <a:gd name="T3" fmla="*/ 60 h 95"/>
                    <a:gd name="T4" fmla="*/ 76 w 105"/>
                    <a:gd name="T5" fmla="*/ 83 h 95"/>
                    <a:gd name="T6" fmla="*/ 13 w 105"/>
                    <a:gd name="T7" fmla="*/ 54 h 95"/>
                    <a:gd name="T8" fmla="*/ 40 w 105"/>
                    <a:gd name="T9" fmla="*/ 12 h 95"/>
                    <a:gd name="T10" fmla="*/ 40 w 105"/>
                    <a:gd name="T11" fmla="*/ 0 h 95"/>
                    <a:gd name="T12" fmla="*/ 39 w 105"/>
                    <a:gd name="T13" fmla="*/ 1 h 95"/>
                    <a:gd name="T14" fmla="*/ 30 w 105"/>
                    <a:gd name="T15" fmla="*/ 6 h 95"/>
                    <a:gd name="T16" fmla="*/ 3 w 105"/>
                    <a:gd name="T17" fmla="*/ 47 h 95"/>
                    <a:gd name="T18" fmla="*/ 1 w 105"/>
                    <a:gd name="T19" fmla="*/ 57 h 95"/>
                    <a:gd name="T20" fmla="*/ 8 w 105"/>
                    <a:gd name="T21" fmla="*/ 65 h 95"/>
                    <a:gd name="T22" fmla="*/ 71 w 105"/>
                    <a:gd name="T23" fmla="*/ 94 h 95"/>
                    <a:gd name="T24" fmla="*/ 76 w 105"/>
                    <a:gd name="T25" fmla="*/ 95 h 95"/>
                    <a:gd name="T26" fmla="*/ 86 w 105"/>
                    <a:gd name="T27" fmla="*/ 90 h 95"/>
                    <a:gd name="T28" fmla="*/ 102 w 105"/>
                    <a:gd name="T29" fmla="*/ 66 h 95"/>
                    <a:gd name="T30" fmla="*/ 100 w 105"/>
                    <a:gd name="T31" fmla="*/ 51 h 95"/>
                    <a:gd name="T32" fmla="*/ 48 w 105"/>
                    <a:gd name="T33" fmla="*/ 4 h 95"/>
                    <a:gd name="T34" fmla="*/ 40 w 105"/>
                    <a:gd name="T35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5" h="95">
                      <a:moveTo>
                        <a:pt x="40" y="12"/>
                      </a:move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76" y="83"/>
                        <a:pt x="76" y="83"/>
                        <a:pt x="76" y="83"/>
                      </a:cubicBezTo>
                      <a:cubicBezTo>
                        <a:pt x="13" y="54"/>
                        <a:pt x="13" y="54"/>
                        <a:pt x="13" y="54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moveTo>
                        <a:pt x="40" y="0"/>
                      </a:moveTo>
                      <a:cubicBezTo>
                        <a:pt x="40" y="0"/>
                        <a:pt x="39" y="0"/>
                        <a:pt x="39" y="1"/>
                      </a:cubicBezTo>
                      <a:cubicBezTo>
                        <a:pt x="35" y="1"/>
                        <a:pt x="32" y="3"/>
                        <a:pt x="30" y="6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1" y="50"/>
                        <a:pt x="0" y="54"/>
                        <a:pt x="1" y="57"/>
                      </a:cubicBezTo>
                      <a:cubicBezTo>
                        <a:pt x="2" y="60"/>
                        <a:pt x="5" y="63"/>
                        <a:pt x="8" y="65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3" y="95"/>
                        <a:pt x="75" y="95"/>
                        <a:pt x="76" y="95"/>
                      </a:cubicBezTo>
                      <a:cubicBezTo>
                        <a:pt x="80" y="95"/>
                        <a:pt x="84" y="93"/>
                        <a:pt x="86" y="90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5" y="61"/>
                        <a:pt x="104" y="55"/>
                        <a:pt x="100" y="51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6" y="2"/>
                        <a:pt x="43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0" name="Freeform 33"/>
                <p:cNvSpPr/>
                <p:nvPr/>
              </p:nvSpPr>
              <p:spPr bwMode="auto">
                <a:xfrm>
                  <a:off x="8189785" y="2337163"/>
                  <a:ext cx="460037" cy="267117"/>
                </a:xfrm>
                <a:custGeom>
                  <a:avLst/>
                  <a:gdLst>
                    <a:gd name="T0" fmla="*/ 6 w 68"/>
                    <a:gd name="T1" fmla="*/ 39 h 39"/>
                    <a:gd name="T2" fmla="*/ 1 w 68"/>
                    <a:gd name="T3" fmla="*/ 37 h 39"/>
                    <a:gd name="T4" fmla="*/ 0 w 68"/>
                    <a:gd name="T5" fmla="*/ 32 h 39"/>
                    <a:gd name="T6" fmla="*/ 3 w 68"/>
                    <a:gd name="T7" fmla="*/ 6 h 39"/>
                    <a:gd name="T8" fmla="*/ 6 w 68"/>
                    <a:gd name="T9" fmla="*/ 1 h 39"/>
                    <a:gd name="T10" fmla="*/ 9 w 68"/>
                    <a:gd name="T11" fmla="*/ 0 h 39"/>
                    <a:gd name="T12" fmla="*/ 11 w 68"/>
                    <a:gd name="T13" fmla="*/ 0 h 39"/>
                    <a:gd name="T14" fmla="*/ 63 w 68"/>
                    <a:gd name="T15" fmla="*/ 15 h 39"/>
                    <a:gd name="T16" fmla="*/ 68 w 68"/>
                    <a:gd name="T17" fmla="*/ 21 h 39"/>
                    <a:gd name="T18" fmla="*/ 66 w 68"/>
                    <a:gd name="T19" fmla="*/ 33 h 39"/>
                    <a:gd name="T20" fmla="*/ 60 w 68"/>
                    <a:gd name="T21" fmla="*/ 39 h 39"/>
                    <a:gd name="T22" fmla="*/ 6 w 68"/>
                    <a:gd name="T2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39">
                      <a:moveTo>
                        <a:pt x="6" y="39"/>
                      </a:moveTo>
                      <a:cubicBezTo>
                        <a:pt x="4" y="39"/>
                        <a:pt x="3" y="38"/>
                        <a:pt x="1" y="37"/>
                      </a:cubicBezTo>
                      <a:cubicBezTo>
                        <a:pt x="0" y="36"/>
                        <a:pt x="0" y="34"/>
                        <a:pt x="0" y="32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4"/>
                        <a:pt x="5" y="2"/>
                        <a:pt x="6" y="1"/>
                      </a:cubicBezTo>
                      <a:cubicBezTo>
                        <a:pt x="7" y="1"/>
                        <a:pt x="8" y="0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63" y="15"/>
                        <a:pt x="63" y="15"/>
                        <a:pt x="63" y="15"/>
                      </a:cubicBezTo>
                      <a:cubicBezTo>
                        <a:pt x="66" y="15"/>
                        <a:pt x="68" y="18"/>
                        <a:pt x="68" y="21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6"/>
                        <a:pt x="63" y="39"/>
                        <a:pt x="60" y="39"/>
                      </a:cubicBezTo>
                      <a:cubicBezTo>
                        <a:pt x="60" y="39"/>
                        <a:pt x="6" y="39"/>
                        <a:pt x="6" y="39"/>
                      </a:cubicBezTo>
                      <a:close/>
                    </a:path>
                  </a:pathLst>
                </a:custGeom>
                <a:solidFill>
                  <a:srgbClr val="FFC8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1" name="Freeform 34"/>
                <p:cNvSpPr>
                  <a:spLocks noEditPoints="1"/>
                </p:cNvSpPr>
                <p:nvPr/>
              </p:nvSpPr>
              <p:spPr bwMode="auto">
                <a:xfrm>
                  <a:off x="8150211" y="2297590"/>
                  <a:ext cx="549075" cy="346264"/>
                </a:xfrm>
                <a:custGeom>
                  <a:avLst/>
                  <a:gdLst>
                    <a:gd name="T0" fmla="*/ 15 w 81"/>
                    <a:gd name="T1" fmla="*/ 12 h 51"/>
                    <a:gd name="T2" fmla="*/ 68 w 81"/>
                    <a:gd name="T3" fmla="*/ 26 h 51"/>
                    <a:gd name="T4" fmla="*/ 66 w 81"/>
                    <a:gd name="T5" fmla="*/ 39 h 51"/>
                    <a:gd name="T6" fmla="*/ 12 w 81"/>
                    <a:gd name="T7" fmla="*/ 39 h 51"/>
                    <a:gd name="T8" fmla="*/ 15 w 81"/>
                    <a:gd name="T9" fmla="*/ 12 h 51"/>
                    <a:gd name="T10" fmla="*/ 15 w 81"/>
                    <a:gd name="T11" fmla="*/ 0 h 51"/>
                    <a:gd name="T12" fmla="*/ 9 w 81"/>
                    <a:gd name="T13" fmla="*/ 2 h 51"/>
                    <a:gd name="T14" fmla="*/ 3 w 81"/>
                    <a:gd name="T15" fmla="*/ 11 h 51"/>
                    <a:gd name="T16" fmla="*/ 0 w 81"/>
                    <a:gd name="T17" fmla="*/ 38 h 51"/>
                    <a:gd name="T18" fmla="*/ 3 w 81"/>
                    <a:gd name="T19" fmla="*/ 47 h 51"/>
                    <a:gd name="T20" fmla="*/ 12 w 81"/>
                    <a:gd name="T21" fmla="*/ 51 h 51"/>
                    <a:gd name="T22" fmla="*/ 12 w 81"/>
                    <a:gd name="T23" fmla="*/ 51 h 51"/>
                    <a:gd name="T24" fmla="*/ 66 w 81"/>
                    <a:gd name="T25" fmla="*/ 51 h 51"/>
                    <a:gd name="T26" fmla="*/ 78 w 81"/>
                    <a:gd name="T27" fmla="*/ 40 h 51"/>
                    <a:gd name="T28" fmla="*/ 80 w 81"/>
                    <a:gd name="T29" fmla="*/ 28 h 51"/>
                    <a:gd name="T30" fmla="*/ 71 w 81"/>
                    <a:gd name="T31" fmla="*/ 15 h 51"/>
                    <a:gd name="T32" fmla="*/ 19 w 81"/>
                    <a:gd name="T33" fmla="*/ 1 h 51"/>
                    <a:gd name="T34" fmla="*/ 15 w 81"/>
                    <a:gd name="T35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1" h="51">
                      <a:moveTo>
                        <a:pt x="15" y="12"/>
                      </a:move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66" y="39"/>
                        <a:pt x="66" y="39"/>
                        <a:pt x="66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moveTo>
                        <a:pt x="15" y="0"/>
                      </a:moveTo>
                      <a:cubicBezTo>
                        <a:pt x="13" y="0"/>
                        <a:pt x="11" y="1"/>
                        <a:pt x="9" y="2"/>
                      </a:cubicBezTo>
                      <a:cubicBezTo>
                        <a:pt x="6" y="4"/>
                        <a:pt x="4" y="7"/>
                        <a:pt x="3" y="1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41"/>
                        <a:pt x="1" y="45"/>
                        <a:pt x="3" y="47"/>
                      </a:cubicBezTo>
                      <a:cubicBezTo>
                        <a:pt x="5" y="50"/>
                        <a:pt x="9" y="51"/>
                        <a:pt x="12" y="51"/>
                      </a:cubicBezTo>
                      <a:cubicBezTo>
                        <a:pt x="12" y="51"/>
                        <a:pt x="12" y="51"/>
                        <a:pt x="12" y="51"/>
                      </a:cubicBezTo>
                      <a:cubicBezTo>
                        <a:pt x="66" y="51"/>
                        <a:pt x="66" y="51"/>
                        <a:pt x="66" y="51"/>
                      </a:cubicBezTo>
                      <a:cubicBezTo>
                        <a:pt x="72" y="51"/>
                        <a:pt x="78" y="46"/>
                        <a:pt x="78" y="40"/>
                      </a:cubicBezTo>
                      <a:cubicBezTo>
                        <a:pt x="80" y="28"/>
                        <a:pt x="80" y="28"/>
                        <a:pt x="80" y="28"/>
                      </a:cubicBezTo>
                      <a:cubicBezTo>
                        <a:pt x="81" y="22"/>
                        <a:pt x="77" y="16"/>
                        <a:pt x="71" y="15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7" y="0"/>
                        <a:pt x="16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/>
          </p:nvGrpSpPr>
          <p:grpSpPr>
            <a:xfrm>
              <a:off x="4555655" y="112713"/>
              <a:ext cx="3165231" cy="6632575"/>
              <a:chOff x="4207655" y="112713"/>
              <a:chExt cx="3165231" cy="6632575"/>
            </a:xfrm>
          </p:grpSpPr>
          <p:pic>
            <p:nvPicPr>
              <p:cNvPr id="54" name="图片 5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87"/>
              <a:stretch>
                <a:fillRect/>
              </a:stretch>
            </p:blipFill>
            <p:spPr>
              <a:xfrm>
                <a:off x="4207655" y="112713"/>
                <a:ext cx="3165231" cy="66325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55" name="矩形 54"/>
              <p:cNvSpPr/>
              <p:nvPr/>
            </p:nvSpPr>
            <p:spPr>
              <a:xfrm>
                <a:off x="4273628" y="502609"/>
                <a:ext cx="3033285" cy="954126"/>
              </a:xfrm>
              <a:prstGeom prst="rect">
                <a:avLst/>
              </a:prstGeom>
              <a:noFill/>
              <a:ln w="38100" cap="flat" cmpd="sng" algn="ctr">
                <a:solidFill>
                  <a:srgbClr val="ED542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</p:grpSp>
        <p:sp>
          <p:nvSpPr>
            <p:cNvPr id="48" name="箭头: 右 47"/>
            <p:cNvSpPr/>
            <p:nvPr/>
          </p:nvSpPr>
          <p:spPr>
            <a:xfrm>
              <a:off x="3851988" y="3141442"/>
              <a:ext cx="454047" cy="523416"/>
            </a:xfrm>
            <a:prstGeom prst="rightArrow">
              <a:avLst>
                <a:gd name="adj1" fmla="val 50000"/>
                <a:gd name="adj2" fmla="val 65277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箭头: 右 48"/>
            <p:cNvSpPr/>
            <p:nvPr/>
          </p:nvSpPr>
          <p:spPr>
            <a:xfrm>
              <a:off x="7992276" y="3167292"/>
              <a:ext cx="454047" cy="523416"/>
            </a:xfrm>
            <a:prstGeom prst="rightArrow">
              <a:avLst>
                <a:gd name="adj1" fmla="val 50000"/>
                <a:gd name="adj2" fmla="val 65277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8717713" y="112713"/>
              <a:ext cx="3165231" cy="6632575"/>
              <a:chOff x="8188739" y="112713"/>
              <a:chExt cx="3165231" cy="6632575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87"/>
              <a:stretch>
                <a:fillRect/>
              </a:stretch>
            </p:blipFill>
            <p:spPr>
              <a:xfrm>
                <a:off x="8188739" y="112713"/>
                <a:ext cx="3165231" cy="66325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52" name="矩形 51"/>
              <p:cNvSpPr/>
              <p:nvPr/>
            </p:nvSpPr>
            <p:spPr>
              <a:xfrm>
                <a:off x="8222364" y="964013"/>
                <a:ext cx="3116196" cy="1861167"/>
              </a:xfrm>
              <a:prstGeom prst="rect">
                <a:avLst/>
              </a:prstGeom>
              <a:noFill/>
              <a:ln w="38100" cap="flat" cmpd="sng" algn="ctr">
                <a:solidFill>
                  <a:srgbClr val="ED542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8229721" y="3424486"/>
                <a:ext cx="3116196" cy="567344"/>
              </a:xfrm>
              <a:prstGeom prst="rect">
                <a:avLst/>
              </a:prstGeom>
              <a:noFill/>
              <a:ln w="38100" cap="flat" cmpd="sng" algn="ctr">
                <a:solidFill>
                  <a:srgbClr val="ED542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类似的文章我们还上榜过多篇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513375" y="1023285"/>
            <a:ext cx="9165250" cy="5798558"/>
            <a:chOff x="792823" y="112712"/>
            <a:chExt cx="10483504" cy="663257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7"/>
            <a:stretch>
              <a:fillRect/>
            </a:stretch>
          </p:blipFill>
          <p:spPr>
            <a:xfrm>
              <a:off x="915673" y="112712"/>
              <a:ext cx="3165231" cy="66325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7"/>
            <a:stretch>
              <a:fillRect/>
            </a:stretch>
          </p:blipFill>
          <p:spPr>
            <a:xfrm>
              <a:off x="4513384" y="112712"/>
              <a:ext cx="3165231" cy="663257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7"/>
            <a:stretch>
              <a:fillRect/>
            </a:stretch>
          </p:blipFill>
          <p:spPr>
            <a:xfrm>
              <a:off x="8111096" y="112712"/>
              <a:ext cx="3165231" cy="663257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25" name="组合 24"/>
            <p:cNvGrpSpPr/>
            <p:nvPr/>
          </p:nvGrpSpPr>
          <p:grpSpPr>
            <a:xfrm>
              <a:off x="792823" y="364179"/>
              <a:ext cx="3242148" cy="1769421"/>
              <a:chOff x="792823" y="364179"/>
              <a:chExt cx="3242148" cy="1769421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962647" y="725713"/>
                <a:ext cx="3072324" cy="1407887"/>
              </a:xfrm>
              <a:prstGeom prst="rect">
                <a:avLst/>
              </a:prstGeom>
              <a:noFill/>
              <a:ln w="38100" cap="flat" cmpd="sng" algn="ctr">
                <a:solidFill>
                  <a:srgbClr val="ED542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 rot="1688273">
                <a:off x="792823" y="364179"/>
                <a:ext cx="277486" cy="364200"/>
                <a:chOff x="8140318" y="1708942"/>
                <a:chExt cx="712314" cy="934912"/>
              </a:xfrm>
            </p:grpSpPr>
            <p:sp>
              <p:nvSpPr>
                <p:cNvPr id="42" name="Freeform 31"/>
                <p:cNvSpPr/>
                <p:nvPr/>
              </p:nvSpPr>
              <p:spPr bwMode="auto">
                <a:xfrm>
                  <a:off x="8189782" y="1753462"/>
                  <a:ext cx="623274" cy="558968"/>
                </a:xfrm>
                <a:custGeom>
                  <a:avLst/>
                  <a:gdLst>
                    <a:gd name="T0" fmla="*/ 69 w 92"/>
                    <a:gd name="T1" fmla="*/ 83 h 83"/>
                    <a:gd name="T2" fmla="*/ 67 w 92"/>
                    <a:gd name="T3" fmla="*/ 83 h 83"/>
                    <a:gd name="T4" fmla="*/ 3 w 92"/>
                    <a:gd name="T5" fmla="*/ 53 h 83"/>
                    <a:gd name="T6" fmla="*/ 0 w 92"/>
                    <a:gd name="T7" fmla="*/ 49 h 83"/>
                    <a:gd name="T8" fmla="*/ 1 w 92"/>
                    <a:gd name="T9" fmla="*/ 45 h 83"/>
                    <a:gd name="T10" fmla="*/ 28 w 92"/>
                    <a:gd name="T11" fmla="*/ 3 h 83"/>
                    <a:gd name="T12" fmla="*/ 33 w 92"/>
                    <a:gd name="T13" fmla="*/ 0 h 83"/>
                    <a:gd name="T14" fmla="*/ 33 w 92"/>
                    <a:gd name="T15" fmla="*/ 0 h 83"/>
                    <a:gd name="T16" fmla="*/ 37 w 92"/>
                    <a:gd name="T17" fmla="*/ 2 h 83"/>
                    <a:gd name="T18" fmla="*/ 89 w 92"/>
                    <a:gd name="T19" fmla="*/ 49 h 83"/>
                    <a:gd name="T20" fmla="*/ 90 w 92"/>
                    <a:gd name="T21" fmla="*/ 57 h 83"/>
                    <a:gd name="T22" fmla="*/ 74 w 92"/>
                    <a:gd name="T23" fmla="*/ 80 h 83"/>
                    <a:gd name="T24" fmla="*/ 69 w 92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2" h="83">
                      <a:moveTo>
                        <a:pt x="69" y="83"/>
                      </a:moveTo>
                      <a:cubicBezTo>
                        <a:pt x="69" y="83"/>
                        <a:pt x="68" y="83"/>
                        <a:pt x="67" y="83"/>
                      </a:cubicBez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2" y="53"/>
                        <a:pt x="1" y="51"/>
                        <a:pt x="0" y="49"/>
                      </a:cubicBezTo>
                      <a:cubicBezTo>
                        <a:pt x="0" y="48"/>
                        <a:pt x="0" y="46"/>
                        <a:pt x="1" y="45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9" y="2"/>
                        <a:pt x="31" y="1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5" y="0"/>
                        <a:pt x="36" y="1"/>
                        <a:pt x="37" y="2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91" y="51"/>
                        <a:pt x="92" y="54"/>
                        <a:pt x="90" y="57"/>
                      </a:cubicBezTo>
                      <a:cubicBezTo>
                        <a:pt x="74" y="80"/>
                        <a:pt x="74" y="80"/>
                        <a:pt x="74" y="80"/>
                      </a:cubicBezTo>
                      <a:cubicBezTo>
                        <a:pt x="73" y="82"/>
                        <a:pt x="71" y="83"/>
                        <a:pt x="69" y="83"/>
                      </a:cubicBezTo>
                      <a:close/>
                    </a:path>
                  </a:pathLst>
                </a:custGeom>
                <a:solidFill>
                  <a:srgbClr val="FFC8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3" name="Freeform 32"/>
                <p:cNvSpPr>
                  <a:spLocks noEditPoints="1"/>
                </p:cNvSpPr>
                <p:nvPr/>
              </p:nvSpPr>
              <p:spPr bwMode="auto">
                <a:xfrm>
                  <a:off x="8140318" y="1708942"/>
                  <a:ext cx="712314" cy="643061"/>
                </a:xfrm>
                <a:custGeom>
                  <a:avLst/>
                  <a:gdLst>
                    <a:gd name="T0" fmla="*/ 40 w 105"/>
                    <a:gd name="T1" fmla="*/ 12 h 95"/>
                    <a:gd name="T2" fmla="*/ 92 w 105"/>
                    <a:gd name="T3" fmla="*/ 60 h 95"/>
                    <a:gd name="T4" fmla="*/ 76 w 105"/>
                    <a:gd name="T5" fmla="*/ 83 h 95"/>
                    <a:gd name="T6" fmla="*/ 13 w 105"/>
                    <a:gd name="T7" fmla="*/ 54 h 95"/>
                    <a:gd name="T8" fmla="*/ 40 w 105"/>
                    <a:gd name="T9" fmla="*/ 12 h 95"/>
                    <a:gd name="T10" fmla="*/ 40 w 105"/>
                    <a:gd name="T11" fmla="*/ 0 h 95"/>
                    <a:gd name="T12" fmla="*/ 39 w 105"/>
                    <a:gd name="T13" fmla="*/ 1 h 95"/>
                    <a:gd name="T14" fmla="*/ 30 w 105"/>
                    <a:gd name="T15" fmla="*/ 6 h 95"/>
                    <a:gd name="T16" fmla="*/ 3 w 105"/>
                    <a:gd name="T17" fmla="*/ 47 h 95"/>
                    <a:gd name="T18" fmla="*/ 1 w 105"/>
                    <a:gd name="T19" fmla="*/ 57 h 95"/>
                    <a:gd name="T20" fmla="*/ 8 w 105"/>
                    <a:gd name="T21" fmla="*/ 65 h 95"/>
                    <a:gd name="T22" fmla="*/ 71 w 105"/>
                    <a:gd name="T23" fmla="*/ 94 h 95"/>
                    <a:gd name="T24" fmla="*/ 76 w 105"/>
                    <a:gd name="T25" fmla="*/ 95 h 95"/>
                    <a:gd name="T26" fmla="*/ 86 w 105"/>
                    <a:gd name="T27" fmla="*/ 90 h 95"/>
                    <a:gd name="T28" fmla="*/ 102 w 105"/>
                    <a:gd name="T29" fmla="*/ 66 h 95"/>
                    <a:gd name="T30" fmla="*/ 100 w 105"/>
                    <a:gd name="T31" fmla="*/ 51 h 95"/>
                    <a:gd name="T32" fmla="*/ 48 w 105"/>
                    <a:gd name="T33" fmla="*/ 4 h 95"/>
                    <a:gd name="T34" fmla="*/ 40 w 105"/>
                    <a:gd name="T35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5" h="95">
                      <a:moveTo>
                        <a:pt x="40" y="12"/>
                      </a:move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76" y="83"/>
                        <a:pt x="76" y="83"/>
                        <a:pt x="76" y="83"/>
                      </a:cubicBezTo>
                      <a:cubicBezTo>
                        <a:pt x="13" y="54"/>
                        <a:pt x="13" y="54"/>
                        <a:pt x="13" y="54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moveTo>
                        <a:pt x="40" y="0"/>
                      </a:moveTo>
                      <a:cubicBezTo>
                        <a:pt x="40" y="0"/>
                        <a:pt x="39" y="0"/>
                        <a:pt x="39" y="1"/>
                      </a:cubicBezTo>
                      <a:cubicBezTo>
                        <a:pt x="35" y="1"/>
                        <a:pt x="32" y="3"/>
                        <a:pt x="30" y="6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1" y="50"/>
                        <a:pt x="0" y="54"/>
                        <a:pt x="1" y="57"/>
                      </a:cubicBezTo>
                      <a:cubicBezTo>
                        <a:pt x="2" y="60"/>
                        <a:pt x="5" y="63"/>
                        <a:pt x="8" y="65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3" y="95"/>
                        <a:pt x="75" y="95"/>
                        <a:pt x="76" y="95"/>
                      </a:cubicBezTo>
                      <a:cubicBezTo>
                        <a:pt x="80" y="95"/>
                        <a:pt x="84" y="93"/>
                        <a:pt x="86" y="90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5" y="61"/>
                        <a:pt x="104" y="55"/>
                        <a:pt x="100" y="51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6" y="2"/>
                        <a:pt x="43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" name="Freeform 33"/>
                <p:cNvSpPr/>
                <p:nvPr/>
              </p:nvSpPr>
              <p:spPr bwMode="auto">
                <a:xfrm>
                  <a:off x="8189785" y="2337163"/>
                  <a:ext cx="460037" cy="267117"/>
                </a:xfrm>
                <a:custGeom>
                  <a:avLst/>
                  <a:gdLst>
                    <a:gd name="T0" fmla="*/ 6 w 68"/>
                    <a:gd name="T1" fmla="*/ 39 h 39"/>
                    <a:gd name="T2" fmla="*/ 1 w 68"/>
                    <a:gd name="T3" fmla="*/ 37 h 39"/>
                    <a:gd name="T4" fmla="*/ 0 w 68"/>
                    <a:gd name="T5" fmla="*/ 32 h 39"/>
                    <a:gd name="T6" fmla="*/ 3 w 68"/>
                    <a:gd name="T7" fmla="*/ 6 h 39"/>
                    <a:gd name="T8" fmla="*/ 6 w 68"/>
                    <a:gd name="T9" fmla="*/ 1 h 39"/>
                    <a:gd name="T10" fmla="*/ 9 w 68"/>
                    <a:gd name="T11" fmla="*/ 0 h 39"/>
                    <a:gd name="T12" fmla="*/ 11 w 68"/>
                    <a:gd name="T13" fmla="*/ 0 h 39"/>
                    <a:gd name="T14" fmla="*/ 63 w 68"/>
                    <a:gd name="T15" fmla="*/ 15 h 39"/>
                    <a:gd name="T16" fmla="*/ 68 w 68"/>
                    <a:gd name="T17" fmla="*/ 21 h 39"/>
                    <a:gd name="T18" fmla="*/ 66 w 68"/>
                    <a:gd name="T19" fmla="*/ 33 h 39"/>
                    <a:gd name="T20" fmla="*/ 60 w 68"/>
                    <a:gd name="T21" fmla="*/ 39 h 39"/>
                    <a:gd name="T22" fmla="*/ 6 w 68"/>
                    <a:gd name="T2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39">
                      <a:moveTo>
                        <a:pt x="6" y="39"/>
                      </a:moveTo>
                      <a:cubicBezTo>
                        <a:pt x="4" y="39"/>
                        <a:pt x="3" y="38"/>
                        <a:pt x="1" y="37"/>
                      </a:cubicBezTo>
                      <a:cubicBezTo>
                        <a:pt x="0" y="36"/>
                        <a:pt x="0" y="34"/>
                        <a:pt x="0" y="32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4"/>
                        <a:pt x="5" y="2"/>
                        <a:pt x="6" y="1"/>
                      </a:cubicBezTo>
                      <a:cubicBezTo>
                        <a:pt x="7" y="1"/>
                        <a:pt x="8" y="0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63" y="15"/>
                        <a:pt x="63" y="15"/>
                        <a:pt x="63" y="15"/>
                      </a:cubicBezTo>
                      <a:cubicBezTo>
                        <a:pt x="66" y="15"/>
                        <a:pt x="68" y="18"/>
                        <a:pt x="68" y="21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6"/>
                        <a:pt x="63" y="39"/>
                        <a:pt x="60" y="39"/>
                      </a:cubicBezTo>
                      <a:cubicBezTo>
                        <a:pt x="60" y="39"/>
                        <a:pt x="6" y="39"/>
                        <a:pt x="6" y="39"/>
                      </a:cubicBezTo>
                      <a:close/>
                    </a:path>
                  </a:pathLst>
                </a:custGeom>
                <a:solidFill>
                  <a:srgbClr val="FFC8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2" name="Freeform 34"/>
                <p:cNvSpPr>
                  <a:spLocks noEditPoints="1"/>
                </p:cNvSpPr>
                <p:nvPr/>
              </p:nvSpPr>
              <p:spPr bwMode="auto">
                <a:xfrm>
                  <a:off x="8150211" y="2297590"/>
                  <a:ext cx="549075" cy="346264"/>
                </a:xfrm>
                <a:custGeom>
                  <a:avLst/>
                  <a:gdLst>
                    <a:gd name="T0" fmla="*/ 15 w 81"/>
                    <a:gd name="T1" fmla="*/ 12 h 51"/>
                    <a:gd name="T2" fmla="*/ 68 w 81"/>
                    <a:gd name="T3" fmla="*/ 26 h 51"/>
                    <a:gd name="T4" fmla="*/ 66 w 81"/>
                    <a:gd name="T5" fmla="*/ 39 h 51"/>
                    <a:gd name="T6" fmla="*/ 12 w 81"/>
                    <a:gd name="T7" fmla="*/ 39 h 51"/>
                    <a:gd name="T8" fmla="*/ 15 w 81"/>
                    <a:gd name="T9" fmla="*/ 12 h 51"/>
                    <a:gd name="T10" fmla="*/ 15 w 81"/>
                    <a:gd name="T11" fmla="*/ 0 h 51"/>
                    <a:gd name="T12" fmla="*/ 9 w 81"/>
                    <a:gd name="T13" fmla="*/ 2 h 51"/>
                    <a:gd name="T14" fmla="*/ 3 w 81"/>
                    <a:gd name="T15" fmla="*/ 11 h 51"/>
                    <a:gd name="T16" fmla="*/ 0 w 81"/>
                    <a:gd name="T17" fmla="*/ 38 h 51"/>
                    <a:gd name="T18" fmla="*/ 3 w 81"/>
                    <a:gd name="T19" fmla="*/ 47 h 51"/>
                    <a:gd name="T20" fmla="*/ 12 w 81"/>
                    <a:gd name="T21" fmla="*/ 51 h 51"/>
                    <a:gd name="T22" fmla="*/ 12 w 81"/>
                    <a:gd name="T23" fmla="*/ 51 h 51"/>
                    <a:gd name="T24" fmla="*/ 66 w 81"/>
                    <a:gd name="T25" fmla="*/ 51 h 51"/>
                    <a:gd name="T26" fmla="*/ 78 w 81"/>
                    <a:gd name="T27" fmla="*/ 40 h 51"/>
                    <a:gd name="T28" fmla="*/ 80 w 81"/>
                    <a:gd name="T29" fmla="*/ 28 h 51"/>
                    <a:gd name="T30" fmla="*/ 71 w 81"/>
                    <a:gd name="T31" fmla="*/ 15 h 51"/>
                    <a:gd name="T32" fmla="*/ 19 w 81"/>
                    <a:gd name="T33" fmla="*/ 1 h 51"/>
                    <a:gd name="T34" fmla="*/ 15 w 81"/>
                    <a:gd name="T35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1" h="51">
                      <a:moveTo>
                        <a:pt x="15" y="12"/>
                      </a:move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66" y="39"/>
                        <a:pt x="66" y="39"/>
                        <a:pt x="66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moveTo>
                        <a:pt x="15" y="0"/>
                      </a:moveTo>
                      <a:cubicBezTo>
                        <a:pt x="13" y="0"/>
                        <a:pt x="11" y="1"/>
                        <a:pt x="9" y="2"/>
                      </a:cubicBezTo>
                      <a:cubicBezTo>
                        <a:pt x="6" y="4"/>
                        <a:pt x="4" y="7"/>
                        <a:pt x="3" y="1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41"/>
                        <a:pt x="1" y="45"/>
                        <a:pt x="3" y="47"/>
                      </a:cubicBezTo>
                      <a:cubicBezTo>
                        <a:pt x="5" y="50"/>
                        <a:pt x="9" y="51"/>
                        <a:pt x="12" y="51"/>
                      </a:cubicBezTo>
                      <a:cubicBezTo>
                        <a:pt x="12" y="51"/>
                        <a:pt x="12" y="51"/>
                        <a:pt x="12" y="51"/>
                      </a:cubicBezTo>
                      <a:cubicBezTo>
                        <a:pt x="66" y="51"/>
                        <a:pt x="66" y="51"/>
                        <a:pt x="66" y="51"/>
                      </a:cubicBezTo>
                      <a:cubicBezTo>
                        <a:pt x="72" y="51"/>
                        <a:pt x="78" y="46"/>
                        <a:pt x="78" y="40"/>
                      </a:cubicBezTo>
                      <a:cubicBezTo>
                        <a:pt x="80" y="28"/>
                        <a:pt x="80" y="28"/>
                        <a:pt x="80" y="28"/>
                      </a:cubicBezTo>
                      <a:cubicBezTo>
                        <a:pt x="81" y="22"/>
                        <a:pt x="77" y="16"/>
                        <a:pt x="71" y="15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7" y="0"/>
                        <a:pt x="16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4377852" y="523836"/>
              <a:ext cx="3242148" cy="1769421"/>
              <a:chOff x="792823" y="364179"/>
              <a:chExt cx="3242148" cy="1769421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62647" y="725713"/>
                <a:ext cx="3072324" cy="1407887"/>
              </a:xfrm>
              <a:prstGeom prst="rect">
                <a:avLst/>
              </a:prstGeom>
              <a:noFill/>
              <a:ln w="38100" cap="flat" cmpd="sng" algn="ctr">
                <a:solidFill>
                  <a:srgbClr val="ED542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 rot="1688273">
                <a:off x="792823" y="364179"/>
                <a:ext cx="277486" cy="364200"/>
                <a:chOff x="8140318" y="1708942"/>
                <a:chExt cx="712314" cy="934912"/>
              </a:xfrm>
            </p:grpSpPr>
            <p:sp>
              <p:nvSpPr>
                <p:cNvPr id="35" name="Freeform 31"/>
                <p:cNvSpPr/>
                <p:nvPr/>
              </p:nvSpPr>
              <p:spPr bwMode="auto">
                <a:xfrm>
                  <a:off x="8189782" y="1753462"/>
                  <a:ext cx="623274" cy="558968"/>
                </a:xfrm>
                <a:custGeom>
                  <a:avLst/>
                  <a:gdLst>
                    <a:gd name="T0" fmla="*/ 69 w 92"/>
                    <a:gd name="T1" fmla="*/ 83 h 83"/>
                    <a:gd name="T2" fmla="*/ 67 w 92"/>
                    <a:gd name="T3" fmla="*/ 83 h 83"/>
                    <a:gd name="T4" fmla="*/ 3 w 92"/>
                    <a:gd name="T5" fmla="*/ 53 h 83"/>
                    <a:gd name="T6" fmla="*/ 0 w 92"/>
                    <a:gd name="T7" fmla="*/ 49 h 83"/>
                    <a:gd name="T8" fmla="*/ 1 w 92"/>
                    <a:gd name="T9" fmla="*/ 45 h 83"/>
                    <a:gd name="T10" fmla="*/ 28 w 92"/>
                    <a:gd name="T11" fmla="*/ 3 h 83"/>
                    <a:gd name="T12" fmla="*/ 33 w 92"/>
                    <a:gd name="T13" fmla="*/ 0 h 83"/>
                    <a:gd name="T14" fmla="*/ 33 w 92"/>
                    <a:gd name="T15" fmla="*/ 0 h 83"/>
                    <a:gd name="T16" fmla="*/ 37 w 92"/>
                    <a:gd name="T17" fmla="*/ 2 h 83"/>
                    <a:gd name="T18" fmla="*/ 89 w 92"/>
                    <a:gd name="T19" fmla="*/ 49 h 83"/>
                    <a:gd name="T20" fmla="*/ 90 w 92"/>
                    <a:gd name="T21" fmla="*/ 57 h 83"/>
                    <a:gd name="T22" fmla="*/ 74 w 92"/>
                    <a:gd name="T23" fmla="*/ 80 h 83"/>
                    <a:gd name="T24" fmla="*/ 69 w 92"/>
                    <a:gd name="T25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2" h="83">
                      <a:moveTo>
                        <a:pt x="69" y="83"/>
                      </a:moveTo>
                      <a:cubicBezTo>
                        <a:pt x="69" y="83"/>
                        <a:pt x="68" y="83"/>
                        <a:pt x="67" y="83"/>
                      </a:cubicBez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2" y="53"/>
                        <a:pt x="1" y="51"/>
                        <a:pt x="0" y="49"/>
                      </a:cubicBezTo>
                      <a:cubicBezTo>
                        <a:pt x="0" y="48"/>
                        <a:pt x="0" y="46"/>
                        <a:pt x="1" y="45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9" y="2"/>
                        <a:pt x="31" y="1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5" y="0"/>
                        <a:pt x="36" y="1"/>
                        <a:pt x="37" y="2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91" y="51"/>
                        <a:pt x="92" y="54"/>
                        <a:pt x="90" y="57"/>
                      </a:cubicBezTo>
                      <a:cubicBezTo>
                        <a:pt x="74" y="80"/>
                        <a:pt x="74" y="80"/>
                        <a:pt x="74" y="80"/>
                      </a:cubicBezTo>
                      <a:cubicBezTo>
                        <a:pt x="73" y="82"/>
                        <a:pt x="71" y="83"/>
                        <a:pt x="69" y="83"/>
                      </a:cubicBezTo>
                      <a:close/>
                    </a:path>
                  </a:pathLst>
                </a:custGeom>
                <a:solidFill>
                  <a:srgbClr val="FFC8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6" name="Freeform 32"/>
                <p:cNvSpPr>
                  <a:spLocks noEditPoints="1"/>
                </p:cNvSpPr>
                <p:nvPr/>
              </p:nvSpPr>
              <p:spPr bwMode="auto">
                <a:xfrm>
                  <a:off x="8140318" y="1708942"/>
                  <a:ext cx="712314" cy="643061"/>
                </a:xfrm>
                <a:custGeom>
                  <a:avLst/>
                  <a:gdLst>
                    <a:gd name="T0" fmla="*/ 40 w 105"/>
                    <a:gd name="T1" fmla="*/ 12 h 95"/>
                    <a:gd name="T2" fmla="*/ 92 w 105"/>
                    <a:gd name="T3" fmla="*/ 60 h 95"/>
                    <a:gd name="T4" fmla="*/ 76 w 105"/>
                    <a:gd name="T5" fmla="*/ 83 h 95"/>
                    <a:gd name="T6" fmla="*/ 13 w 105"/>
                    <a:gd name="T7" fmla="*/ 54 h 95"/>
                    <a:gd name="T8" fmla="*/ 40 w 105"/>
                    <a:gd name="T9" fmla="*/ 12 h 95"/>
                    <a:gd name="T10" fmla="*/ 40 w 105"/>
                    <a:gd name="T11" fmla="*/ 0 h 95"/>
                    <a:gd name="T12" fmla="*/ 39 w 105"/>
                    <a:gd name="T13" fmla="*/ 1 h 95"/>
                    <a:gd name="T14" fmla="*/ 30 w 105"/>
                    <a:gd name="T15" fmla="*/ 6 h 95"/>
                    <a:gd name="T16" fmla="*/ 3 w 105"/>
                    <a:gd name="T17" fmla="*/ 47 h 95"/>
                    <a:gd name="T18" fmla="*/ 1 w 105"/>
                    <a:gd name="T19" fmla="*/ 57 h 95"/>
                    <a:gd name="T20" fmla="*/ 8 w 105"/>
                    <a:gd name="T21" fmla="*/ 65 h 95"/>
                    <a:gd name="T22" fmla="*/ 71 w 105"/>
                    <a:gd name="T23" fmla="*/ 94 h 95"/>
                    <a:gd name="T24" fmla="*/ 76 w 105"/>
                    <a:gd name="T25" fmla="*/ 95 h 95"/>
                    <a:gd name="T26" fmla="*/ 86 w 105"/>
                    <a:gd name="T27" fmla="*/ 90 h 95"/>
                    <a:gd name="T28" fmla="*/ 102 w 105"/>
                    <a:gd name="T29" fmla="*/ 66 h 95"/>
                    <a:gd name="T30" fmla="*/ 100 w 105"/>
                    <a:gd name="T31" fmla="*/ 51 h 95"/>
                    <a:gd name="T32" fmla="*/ 48 w 105"/>
                    <a:gd name="T33" fmla="*/ 4 h 95"/>
                    <a:gd name="T34" fmla="*/ 40 w 105"/>
                    <a:gd name="T35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5" h="95">
                      <a:moveTo>
                        <a:pt x="40" y="12"/>
                      </a:move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76" y="83"/>
                        <a:pt x="76" y="83"/>
                        <a:pt x="76" y="83"/>
                      </a:cubicBezTo>
                      <a:cubicBezTo>
                        <a:pt x="13" y="54"/>
                        <a:pt x="13" y="54"/>
                        <a:pt x="13" y="54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moveTo>
                        <a:pt x="40" y="0"/>
                      </a:moveTo>
                      <a:cubicBezTo>
                        <a:pt x="40" y="0"/>
                        <a:pt x="39" y="0"/>
                        <a:pt x="39" y="1"/>
                      </a:cubicBezTo>
                      <a:cubicBezTo>
                        <a:pt x="35" y="1"/>
                        <a:pt x="32" y="3"/>
                        <a:pt x="30" y="6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1" y="50"/>
                        <a:pt x="0" y="54"/>
                        <a:pt x="1" y="57"/>
                      </a:cubicBezTo>
                      <a:cubicBezTo>
                        <a:pt x="2" y="60"/>
                        <a:pt x="5" y="63"/>
                        <a:pt x="8" y="65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3" y="95"/>
                        <a:pt x="75" y="95"/>
                        <a:pt x="76" y="95"/>
                      </a:cubicBezTo>
                      <a:cubicBezTo>
                        <a:pt x="80" y="95"/>
                        <a:pt x="84" y="93"/>
                        <a:pt x="86" y="90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5" y="61"/>
                        <a:pt x="104" y="55"/>
                        <a:pt x="100" y="51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6" y="2"/>
                        <a:pt x="43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7" name="Freeform 33"/>
                <p:cNvSpPr/>
                <p:nvPr/>
              </p:nvSpPr>
              <p:spPr bwMode="auto">
                <a:xfrm>
                  <a:off x="8189785" y="2337163"/>
                  <a:ext cx="460037" cy="267117"/>
                </a:xfrm>
                <a:custGeom>
                  <a:avLst/>
                  <a:gdLst>
                    <a:gd name="T0" fmla="*/ 6 w 68"/>
                    <a:gd name="T1" fmla="*/ 39 h 39"/>
                    <a:gd name="T2" fmla="*/ 1 w 68"/>
                    <a:gd name="T3" fmla="*/ 37 h 39"/>
                    <a:gd name="T4" fmla="*/ 0 w 68"/>
                    <a:gd name="T5" fmla="*/ 32 h 39"/>
                    <a:gd name="T6" fmla="*/ 3 w 68"/>
                    <a:gd name="T7" fmla="*/ 6 h 39"/>
                    <a:gd name="T8" fmla="*/ 6 w 68"/>
                    <a:gd name="T9" fmla="*/ 1 h 39"/>
                    <a:gd name="T10" fmla="*/ 9 w 68"/>
                    <a:gd name="T11" fmla="*/ 0 h 39"/>
                    <a:gd name="T12" fmla="*/ 11 w 68"/>
                    <a:gd name="T13" fmla="*/ 0 h 39"/>
                    <a:gd name="T14" fmla="*/ 63 w 68"/>
                    <a:gd name="T15" fmla="*/ 15 h 39"/>
                    <a:gd name="T16" fmla="*/ 68 w 68"/>
                    <a:gd name="T17" fmla="*/ 21 h 39"/>
                    <a:gd name="T18" fmla="*/ 66 w 68"/>
                    <a:gd name="T19" fmla="*/ 33 h 39"/>
                    <a:gd name="T20" fmla="*/ 60 w 68"/>
                    <a:gd name="T21" fmla="*/ 39 h 39"/>
                    <a:gd name="T22" fmla="*/ 6 w 68"/>
                    <a:gd name="T2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39">
                      <a:moveTo>
                        <a:pt x="6" y="39"/>
                      </a:moveTo>
                      <a:cubicBezTo>
                        <a:pt x="4" y="39"/>
                        <a:pt x="3" y="38"/>
                        <a:pt x="1" y="37"/>
                      </a:cubicBezTo>
                      <a:cubicBezTo>
                        <a:pt x="0" y="36"/>
                        <a:pt x="0" y="34"/>
                        <a:pt x="0" y="32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4"/>
                        <a:pt x="5" y="2"/>
                        <a:pt x="6" y="1"/>
                      </a:cubicBezTo>
                      <a:cubicBezTo>
                        <a:pt x="7" y="1"/>
                        <a:pt x="8" y="0"/>
                        <a:pt x="9" y="0"/>
                      </a:cubicBezTo>
                      <a:cubicBezTo>
                        <a:pt x="10" y="0"/>
                        <a:pt x="10" y="0"/>
                        <a:pt x="11" y="0"/>
                      </a:cubicBezTo>
                      <a:cubicBezTo>
                        <a:pt x="63" y="15"/>
                        <a:pt x="63" y="15"/>
                        <a:pt x="63" y="15"/>
                      </a:cubicBezTo>
                      <a:cubicBezTo>
                        <a:pt x="66" y="15"/>
                        <a:pt x="68" y="18"/>
                        <a:pt x="68" y="21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6"/>
                        <a:pt x="63" y="39"/>
                        <a:pt x="60" y="39"/>
                      </a:cubicBezTo>
                      <a:cubicBezTo>
                        <a:pt x="60" y="39"/>
                        <a:pt x="6" y="39"/>
                        <a:pt x="6" y="39"/>
                      </a:cubicBezTo>
                      <a:close/>
                    </a:path>
                  </a:pathLst>
                </a:custGeom>
                <a:solidFill>
                  <a:srgbClr val="FFC8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8" name="Freeform 34"/>
                <p:cNvSpPr>
                  <a:spLocks noEditPoints="1"/>
                </p:cNvSpPr>
                <p:nvPr/>
              </p:nvSpPr>
              <p:spPr bwMode="auto">
                <a:xfrm>
                  <a:off x="8150211" y="2297590"/>
                  <a:ext cx="549075" cy="346264"/>
                </a:xfrm>
                <a:custGeom>
                  <a:avLst/>
                  <a:gdLst>
                    <a:gd name="T0" fmla="*/ 15 w 81"/>
                    <a:gd name="T1" fmla="*/ 12 h 51"/>
                    <a:gd name="T2" fmla="*/ 68 w 81"/>
                    <a:gd name="T3" fmla="*/ 26 h 51"/>
                    <a:gd name="T4" fmla="*/ 66 w 81"/>
                    <a:gd name="T5" fmla="*/ 39 h 51"/>
                    <a:gd name="T6" fmla="*/ 12 w 81"/>
                    <a:gd name="T7" fmla="*/ 39 h 51"/>
                    <a:gd name="T8" fmla="*/ 15 w 81"/>
                    <a:gd name="T9" fmla="*/ 12 h 51"/>
                    <a:gd name="T10" fmla="*/ 15 w 81"/>
                    <a:gd name="T11" fmla="*/ 0 h 51"/>
                    <a:gd name="T12" fmla="*/ 9 w 81"/>
                    <a:gd name="T13" fmla="*/ 2 h 51"/>
                    <a:gd name="T14" fmla="*/ 3 w 81"/>
                    <a:gd name="T15" fmla="*/ 11 h 51"/>
                    <a:gd name="T16" fmla="*/ 0 w 81"/>
                    <a:gd name="T17" fmla="*/ 38 h 51"/>
                    <a:gd name="T18" fmla="*/ 3 w 81"/>
                    <a:gd name="T19" fmla="*/ 47 h 51"/>
                    <a:gd name="T20" fmla="*/ 12 w 81"/>
                    <a:gd name="T21" fmla="*/ 51 h 51"/>
                    <a:gd name="T22" fmla="*/ 12 w 81"/>
                    <a:gd name="T23" fmla="*/ 51 h 51"/>
                    <a:gd name="T24" fmla="*/ 66 w 81"/>
                    <a:gd name="T25" fmla="*/ 51 h 51"/>
                    <a:gd name="T26" fmla="*/ 78 w 81"/>
                    <a:gd name="T27" fmla="*/ 40 h 51"/>
                    <a:gd name="T28" fmla="*/ 80 w 81"/>
                    <a:gd name="T29" fmla="*/ 28 h 51"/>
                    <a:gd name="T30" fmla="*/ 71 w 81"/>
                    <a:gd name="T31" fmla="*/ 15 h 51"/>
                    <a:gd name="T32" fmla="*/ 19 w 81"/>
                    <a:gd name="T33" fmla="*/ 1 h 51"/>
                    <a:gd name="T34" fmla="*/ 15 w 81"/>
                    <a:gd name="T35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1" h="51">
                      <a:moveTo>
                        <a:pt x="15" y="12"/>
                      </a:moveTo>
                      <a:cubicBezTo>
                        <a:pt x="68" y="26"/>
                        <a:pt x="68" y="26"/>
                        <a:pt x="68" y="26"/>
                      </a:cubicBezTo>
                      <a:cubicBezTo>
                        <a:pt x="66" y="39"/>
                        <a:pt x="66" y="39"/>
                        <a:pt x="66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moveTo>
                        <a:pt x="15" y="0"/>
                      </a:moveTo>
                      <a:cubicBezTo>
                        <a:pt x="13" y="0"/>
                        <a:pt x="11" y="1"/>
                        <a:pt x="9" y="2"/>
                      </a:cubicBezTo>
                      <a:cubicBezTo>
                        <a:pt x="6" y="4"/>
                        <a:pt x="4" y="7"/>
                        <a:pt x="3" y="1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41"/>
                        <a:pt x="1" y="45"/>
                        <a:pt x="3" y="47"/>
                      </a:cubicBezTo>
                      <a:cubicBezTo>
                        <a:pt x="5" y="50"/>
                        <a:pt x="9" y="51"/>
                        <a:pt x="12" y="51"/>
                      </a:cubicBezTo>
                      <a:cubicBezTo>
                        <a:pt x="12" y="51"/>
                        <a:pt x="12" y="51"/>
                        <a:pt x="12" y="51"/>
                      </a:cubicBezTo>
                      <a:cubicBezTo>
                        <a:pt x="66" y="51"/>
                        <a:pt x="66" y="51"/>
                        <a:pt x="66" y="51"/>
                      </a:cubicBezTo>
                      <a:cubicBezTo>
                        <a:pt x="72" y="51"/>
                        <a:pt x="78" y="46"/>
                        <a:pt x="78" y="40"/>
                      </a:cubicBezTo>
                      <a:cubicBezTo>
                        <a:pt x="80" y="28"/>
                        <a:pt x="80" y="28"/>
                        <a:pt x="80" y="28"/>
                      </a:cubicBezTo>
                      <a:cubicBezTo>
                        <a:pt x="81" y="22"/>
                        <a:pt x="77" y="16"/>
                        <a:pt x="71" y="15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7" y="0"/>
                        <a:pt x="16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E2E2E"/>
                    </a:solidFill>
                    <a:effectLst/>
                    <a:uLnTx/>
                    <a:uFillTx/>
                    <a:latin typeface="Source Han Sans Light"/>
                    <a:ea typeface="思源黑体 CN Light"/>
                    <a:cs typeface="+mn-cs"/>
                  </a:endParaRPr>
                </a:p>
              </p:txBody>
            </p:sp>
          </p:grpSp>
        </p:grpSp>
        <p:sp>
          <p:nvSpPr>
            <p:cNvPr id="27" name="矩形 26"/>
            <p:cNvSpPr/>
            <p:nvPr/>
          </p:nvSpPr>
          <p:spPr>
            <a:xfrm>
              <a:off x="8161733" y="2786741"/>
              <a:ext cx="3072324" cy="769259"/>
            </a:xfrm>
            <a:prstGeom prst="rect">
              <a:avLst/>
            </a:prstGeom>
            <a:noFill/>
            <a:ln w="38100" cap="flat" cmpd="sng" algn="ctr">
              <a:solidFill>
                <a:srgbClr val="ED542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 rot="1688273">
              <a:off x="8006423" y="2425207"/>
              <a:ext cx="277486" cy="364200"/>
              <a:chOff x="8140318" y="1708942"/>
              <a:chExt cx="712314" cy="934912"/>
            </a:xfrm>
          </p:grpSpPr>
          <p:sp>
            <p:nvSpPr>
              <p:cNvPr id="29" name="Freeform 31"/>
              <p:cNvSpPr/>
              <p:nvPr/>
            </p:nvSpPr>
            <p:spPr bwMode="auto">
              <a:xfrm>
                <a:off x="8189782" y="1753462"/>
                <a:ext cx="623274" cy="558968"/>
              </a:xfrm>
              <a:custGeom>
                <a:avLst/>
                <a:gdLst>
                  <a:gd name="T0" fmla="*/ 69 w 92"/>
                  <a:gd name="T1" fmla="*/ 83 h 83"/>
                  <a:gd name="T2" fmla="*/ 67 w 92"/>
                  <a:gd name="T3" fmla="*/ 83 h 83"/>
                  <a:gd name="T4" fmla="*/ 3 w 92"/>
                  <a:gd name="T5" fmla="*/ 53 h 83"/>
                  <a:gd name="T6" fmla="*/ 0 w 92"/>
                  <a:gd name="T7" fmla="*/ 49 h 83"/>
                  <a:gd name="T8" fmla="*/ 1 w 92"/>
                  <a:gd name="T9" fmla="*/ 45 h 83"/>
                  <a:gd name="T10" fmla="*/ 28 w 92"/>
                  <a:gd name="T11" fmla="*/ 3 h 83"/>
                  <a:gd name="T12" fmla="*/ 33 w 92"/>
                  <a:gd name="T13" fmla="*/ 0 h 83"/>
                  <a:gd name="T14" fmla="*/ 33 w 92"/>
                  <a:gd name="T15" fmla="*/ 0 h 83"/>
                  <a:gd name="T16" fmla="*/ 37 w 92"/>
                  <a:gd name="T17" fmla="*/ 2 h 83"/>
                  <a:gd name="T18" fmla="*/ 89 w 92"/>
                  <a:gd name="T19" fmla="*/ 49 h 83"/>
                  <a:gd name="T20" fmla="*/ 90 w 92"/>
                  <a:gd name="T21" fmla="*/ 57 h 83"/>
                  <a:gd name="T22" fmla="*/ 74 w 92"/>
                  <a:gd name="T23" fmla="*/ 80 h 83"/>
                  <a:gd name="T24" fmla="*/ 69 w 92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83">
                    <a:moveTo>
                      <a:pt x="69" y="83"/>
                    </a:moveTo>
                    <a:cubicBezTo>
                      <a:pt x="69" y="83"/>
                      <a:pt x="68" y="83"/>
                      <a:pt x="67" y="8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1" y="51"/>
                      <a:pt x="0" y="49"/>
                    </a:cubicBezTo>
                    <a:cubicBezTo>
                      <a:pt x="0" y="48"/>
                      <a:pt x="0" y="46"/>
                      <a:pt x="1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2"/>
                      <a:pt x="31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5" y="0"/>
                      <a:pt x="36" y="1"/>
                      <a:pt x="37" y="2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91" y="51"/>
                      <a:pt x="92" y="54"/>
                      <a:pt x="90" y="57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3" y="82"/>
                      <a:pt x="71" y="83"/>
                      <a:pt x="69" y="83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30" name="Freeform 32"/>
              <p:cNvSpPr>
                <a:spLocks noEditPoints="1"/>
              </p:cNvSpPr>
              <p:nvPr/>
            </p:nvSpPr>
            <p:spPr bwMode="auto">
              <a:xfrm>
                <a:off x="8140318" y="1708942"/>
                <a:ext cx="712314" cy="643061"/>
              </a:xfrm>
              <a:custGeom>
                <a:avLst/>
                <a:gdLst>
                  <a:gd name="T0" fmla="*/ 40 w 105"/>
                  <a:gd name="T1" fmla="*/ 12 h 95"/>
                  <a:gd name="T2" fmla="*/ 92 w 105"/>
                  <a:gd name="T3" fmla="*/ 60 h 95"/>
                  <a:gd name="T4" fmla="*/ 76 w 105"/>
                  <a:gd name="T5" fmla="*/ 83 h 95"/>
                  <a:gd name="T6" fmla="*/ 13 w 105"/>
                  <a:gd name="T7" fmla="*/ 54 h 95"/>
                  <a:gd name="T8" fmla="*/ 40 w 105"/>
                  <a:gd name="T9" fmla="*/ 12 h 95"/>
                  <a:gd name="T10" fmla="*/ 40 w 105"/>
                  <a:gd name="T11" fmla="*/ 0 h 95"/>
                  <a:gd name="T12" fmla="*/ 39 w 105"/>
                  <a:gd name="T13" fmla="*/ 1 h 95"/>
                  <a:gd name="T14" fmla="*/ 30 w 105"/>
                  <a:gd name="T15" fmla="*/ 6 h 95"/>
                  <a:gd name="T16" fmla="*/ 3 w 105"/>
                  <a:gd name="T17" fmla="*/ 47 h 95"/>
                  <a:gd name="T18" fmla="*/ 1 w 105"/>
                  <a:gd name="T19" fmla="*/ 57 h 95"/>
                  <a:gd name="T20" fmla="*/ 8 w 105"/>
                  <a:gd name="T21" fmla="*/ 65 h 95"/>
                  <a:gd name="T22" fmla="*/ 71 w 105"/>
                  <a:gd name="T23" fmla="*/ 94 h 95"/>
                  <a:gd name="T24" fmla="*/ 76 w 105"/>
                  <a:gd name="T25" fmla="*/ 95 h 95"/>
                  <a:gd name="T26" fmla="*/ 86 w 105"/>
                  <a:gd name="T27" fmla="*/ 90 h 95"/>
                  <a:gd name="T28" fmla="*/ 102 w 105"/>
                  <a:gd name="T29" fmla="*/ 66 h 95"/>
                  <a:gd name="T30" fmla="*/ 100 w 105"/>
                  <a:gd name="T31" fmla="*/ 51 h 95"/>
                  <a:gd name="T32" fmla="*/ 48 w 105"/>
                  <a:gd name="T33" fmla="*/ 4 h 95"/>
                  <a:gd name="T34" fmla="*/ 40 w 105"/>
                  <a:gd name="T3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5" h="95">
                    <a:moveTo>
                      <a:pt x="40" y="12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40" y="12"/>
                      <a:pt x="40" y="12"/>
                      <a:pt x="40" y="12"/>
                    </a:cubicBezTo>
                    <a:moveTo>
                      <a:pt x="40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35" y="1"/>
                      <a:pt x="32" y="3"/>
                      <a:pt x="30" y="6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50"/>
                      <a:pt x="0" y="54"/>
                      <a:pt x="1" y="57"/>
                    </a:cubicBezTo>
                    <a:cubicBezTo>
                      <a:pt x="2" y="60"/>
                      <a:pt x="5" y="63"/>
                      <a:pt x="8" y="65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3" y="95"/>
                      <a:pt x="75" y="95"/>
                      <a:pt x="76" y="95"/>
                    </a:cubicBezTo>
                    <a:cubicBezTo>
                      <a:pt x="80" y="95"/>
                      <a:pt x="84" y="93"/>
                      <a:pt x="86" y="90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5" y="61"/>
                      <a:pt x="104" y="55"/>
                      <a:pt x="100" y="51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6" y="2"/>
                      <a:pt x="43" y="0"/>
                      <a:pt x="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31" name="Freeform 33"/>
              <p:cNvSpPr/>
              <p:nvPr/>
            </p:nvSpPr>
            <p:spPr bwMode="auto">
              <a:xfrm>
                <a:off x="8189785" y="2337163"/>
                <a:ext cx="460037" cy="267117"/>
              </a:xfrm>
              <a:custGeom>
                <a:avLst/>
                <a:gdLst>
                  <a:gd name="T0" fmla="*/ 6 w 68"/>
                  <a:gd name="T1" fmla="*/ 39 h 39"/>
                  <a:gd name="T2" fmla="*/ 1 w 68"/>
                  <a:gd name="T3" fmla="*/ 37 h 39"/>
                  <a:gd name="T4" fmla="*/ 0 w 68"/>
                  <a:gd name="T5" fmla="*/ 32 h 39"/>
                  <a:gd name="T6" fmla="*/ 3 w 68"/>
                  <a:gd name="T7" fmla="*/ 6 h 39"/>
                  <a:gd name="T8" fmla="*/ 6 w 68"/>
                  <a:gd name="T9" fmla="*/ 1 h 39"/>
                  <a:gd name="T10" fmla="*/ 9 w 68"/>
                  <a:gd name="T11" fmla="*/ 0 h 39"/>
                  <a:gd name="T12" fmla="*/ 11 w 68"/>
                  <a:gd name="T13" fmla="*/ 0 h 39"/>
                  <a:gd name="T14" fmla="*/ 63 w 68"/>
                  <a:gd name="T15" fmla="*/ 15 h 39"/>
                  <a:gd name="T16" fmla="*/ 68 w 68"/>
                  <a:gd name="T17" fmla="*/ 21 h 39"/>
                  <a:gd name="T18" fmla="*/ 66 w 68"/>
                  <a:gd name="T19" fmla="*/ 33 h 39"/>
                  <a:gd name="T20" fmla="*/ 60 w 68"/>
                  <a:gd name="T21" fmla="*/ 39 h 39"/>
                  <a:gd name="T22" fmla="*/ 6 w 68"/>
                  <a:gd name="T2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39">
                    <a:moveTo>
                      <a:pt x="6" y="39"/>
                    </a:moveTo>
                    <a:cubicBezTo>
                      <a:pt x="4" y="39"/>
                      <a:pt x="3" y="38"/>
                      <a:pt x="1" y="37"/>
                    </a:cubicBezTo>
                    <a:cubicBezTo>
                      <a:pt x="0" y="36"/>
                      <a:pt x="0" y="34"/>
                      <a:pt x="0" y="3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4"/>
                      <a:pt x="5" y="2"/>
                      <a:pt x="6" y="1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6" y="15"/>
                      <a:pt x="68" y="18"/>
                      <a:pt x="68" y="21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6"/>
                      <a:pt x="63" y="39"/>
                      <a:pt x="60" y="39"/>
                    </a:cubicBezTo>
                    <a:cubicBezTo>
                      <a:pt x="60" y="39"/>
                      <a:pt x="6" y="39"/>
                      <a:pt x="6" y="39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32" name="Freeform 34"/>
              <p:cNvSpPr>
                <a:spLocks noEditPoints="1"/>
              </p:cNvSpPr>
              <p:nvPr/>
            </p:nvSpPr>
            <p:spPr bwMode="auto">
              <a:xfrm>
                <a:off x="8150211" y="2297590"/>
                <a:ext cx="549075" cy="346264"/>
              </a:xfrm>
              <a:custGeom>
                <a:avLst/>
                <a:gdLst>
                  <a:gd name="T0" fmla="*/ 15 w 81"/>
                  <a:gd name="T1" fmla="*/ 12 h 51"/>
                  <a:gd name="T2" fmla="*/ 68 w 81"/>
                  <a:gd name="T3" fmla="*/ 26 h 51"/>
                  <a:gd name="T4" fmla="*/ 66 w 81"/>
                  <a:gd name="T5" fmla="*/ 39 h 51"/>
                  <a:gd name="T6" fmla="*/ 12 w 81"/>
                  <a:gd name="T7" fmla="*/ 39 h 51"/>
                  <a:gd name="T8" fmla="*/ 15 w 81"/>
                  <a:gd name="T9" fmla="*/ 12 h 51"/>
                  <a:gd name="T10" fmla="*/ 15 w 81"/>
                  <a:gd name="T11" fmla="*/ 0 h 51"/>
                  <a:gd name="T12" fmla="*/ 9 w 81"/>
                  <a:gd name="T13" fmla="*/ 2 h 51"/>
                  <a:gd name="T14" fmla="*/ 3 w 81"/>
                  <a:gd name="T15" fmla="*/ 11 h 51"/>
                  <a:gd name="T16" fmla="*/ 0 w 81"/>
                  <a:gd name="T17" fmla="*/ 38 h 51"/>
                  <a:gd name="T18" fmla="*/ 3 w 81"/>
                  <a:gd name="T19" fmla="*/ 47 h 51"/>
                  <a:gd name="T20" fmla="*/ 12 w 81"/>
                  <a:gd name="T21" fmla="*/ 51 h 51"/>
                  <a:gd name="T22" fmla="*/ 12 w 81"/>
                  <a:gd name="T23" fmla="*/ 51 h 51"/>
                  <a:gd name="T24" fmla="*/ 66 w 81"/>
                  <a:gd name="T25" fmla="*/ 51 h 51"/>
                  <a:gd name="T26" fmla="*/ 78 w 81"/>
                  <a:gd name="T27" fmla="*/ 40 h 51"/>
                  <a:gd name="T28" fmla="*/ 80 w 81"/>
                  <a:gd name="T29" fmla="*/ 28 h 51"/>
                  <a:gd name="T30" fmla="*/ 71 w 81"/>
                  <a:gd name="T31" fmla="*/ 15 h 51"/>
                  <a:gd name="T32" fmla="*/ 19 w 81"/>
                  <a:gd name="T33" fmla="*/ 1 h 51"/>
                  <a:gd name="T34" fmla="*/ 15 w 81"/>
                  <a:gd name="T3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" h="51">
                    <a:moveTo>
                      <a:pt x="15" y="12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5" y="12"/>
                      <a:pt x="15" y="12"/>
                      <a:pt x="15" y="12"/>
                    </a:cubicBezTo>
                    <a:moveTo>
                      <a:pt x="15" y="0"/>
                    </a:moveTo>
                    <a:cubicBezTo>
                      <a:pt x="13" y="0"/>
                      <a:pt x="11" y="1"/>
                      <a:pt x="9" y="2"/>
                    </a:cubicBezTo>
                    <a:cubicBezTo>
                      <a:pt x="6" y="4"/>
                      <a:pt x="4" y="7"/>
                      <a:pt x="3" y="1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1" y="45"/>
                      <a:pt x="3" y="47"/>
                    </a:cubicBezTo>
                    <a:cubicBezTo>
                      <a:pt x="5" y="50"/>
                      <a:pt x="9" y="51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72" y="51"/>
                      <a:pt x="78" y="46"/>
                      <a:pt x="78" y="40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1" y="22"/>
                      <a:pt x="77" y="16"/>
                      <a:pt x="71" y="15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方式三：外部合作。在作品中植入引流信息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2753" y="2697830"/>
            <a:ext cx="10966494" cy="2282847"/>
            <a:chOff x="612753" y="1961230"/>
            <a:chExt cx="10966494" cy="2282847"/>
          </a:xfrm>
        </p:grpSpPr>
        <p:sp>
          <p:nvSpPr>
            <p:cNvPr id="4" name="椭圆 3"/>
            <p:cNvSpPr/>
            <p:nvPr/>
          </p:nvSpPr>
          <p:spPr>
            <a:xfrm>
              <a:off x="3507301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58649" y="2857874"/>
              <a:ext cx="1961231" cy="48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dirty="0">
                  <a:solidFill>
                    <a:srgbClr val="2E2E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累积优秀作品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612753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30994" y="2857874"/>
              <a:ext cx="2046364" cy="4895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举办</a:t>
              </a: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PPT</a:t>
              </a: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活动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401849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33380" y="2857874"/>
              <a:ext cx="2219785" cy="48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寻找外部合作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296400" y="1961230"/>
              <a:ext cx="2282847" cy="2282847"/>
            </a:xfrm>
            <a:prstGeom prst="ellipse">
              <a:avLst/>
            </a:prstGeom>
            <a:solidFill>
              <a:srgbClr val="FFD23B"/>
            </a:solidFill>
            <a:ln w="38100">
              <a:solidFill>
                <a:srgbClr val="2D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315317" y="2857874"/>
              <a:ext cx="2219785" cy="48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植入引流信息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箭头: 右 18"/>
            <p:cNvSpPr/>
            <p:nvPr/>
          </p:nvSpPr>
          <p:spPr>
            <a:xfrm>
              <a:off x="3037489" y="2970223"/>
              <a:ext cx="327923" cy="321617"/>
            </a:xfrm>
            <a:prstGeom prst="rightArrow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0" name="箭头: 右 19"/>
            <p:cNvSpPr/>
            <p:nvPr/>
          </p:nvSpPr>
          <p:spPr>
            <a:xfrm>
              <a:off x="5932037" y="2970223"/>
              <a:ext cx="327923" cy="321617"/>
            </a:xfrm>
            <a:prstGeom prst="rightArrow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1" name="箭头: 右 20"/>
            <p:cNvSpPr/>
            <p:nvPr/>
          </p:nvSpPr>
          <p:spPr>
            <a:xfrm>
              <a:off x="8826585" y="2970223"/>
              <a:ext cx="327923" cy="321617"/>
            </a:xfrm>
            <a:prstGeom prst="rightArrow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比如跟幕布的合作。提供优质内容  → 发到幕布精选 → 「幕布」公众号上进行推送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35150" y="1107600"/>
            <a:ext cx="8521700" cy="5671502"/>
            <a:chOff x="920160" y="225425"/>
            <a:chExt cx="9834926" cy="654550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0" b="5315"/>
            <a:stretch>
              <a:fillRect/>
            </a:stretch>
          </p:blipFill>
          <p:spPr>
            <a:xfrm>
              <a:off x="7430757" y="225425"/>
              <a:ext cx="3324329" cy="65455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18" name="组合 17"/>
            <p:cNvGrpSpPr/>
            <p:nvPr/>
          </p:nvGrpSpPr>
          <p:grpSpPr>
            <a:xfrm>
              <a:off x="920160" y="225425"/>
              <a:ext cx="6223039" cy="6545488"/>
              <a:chOff x="949188" y="7711"/>
              <a:chExt cx="6223039" cy="654548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949188" y="7711"/>
                <a:ext cx="6223039" cy="3007248"/>
                <a:chOff x="448446" y="838874"/>
                <a:chExt cx="6223039" cy="3007248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5397"/>
                <a:stretch>
                  <a:fillRect/>
                </a:stretch>
              </p:blipFill>
              <p:spPr>
                <a:xfrm>
                  <a:off x="448446" y="838874"/>
                  <a:ext cx="6215108" cy="1428310"/>
                </a:xfrm>
                <a:prstGeom prst="rect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</p:pic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38" t="33758" r="1310"/>
                <a:stretch>
                  <a:fillRect/>
                </a:stretch>
              </p:blipFill>
              <p:spPr>
                <a:xfrm>
                  <a:off x="450617" y="2663082"/>
                  <a:ext cx="6220868" cy="1183040"/>
                </a:xfrm>
                <a:prstGeom prst="rect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</p:pic>
          </p:grpSp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4"/>
              <a:srcRect l="2211" t="34" r="1512" b="2558"/>
              <a:stretch>
                <a:fillRect/>
              </a:stretch>
            </p:blipFill>
            <p:spPr>
              <a:xfrm>
                <a:off x="959290" y="3410857"/>
                <a:ext cx="6194904" cy="3142342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比如跟</a:t>
            </a:r>
            <a:r>
              <a:rPr lang="en-US" altLang="zh-CN" sz="2400" b="1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iSlide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的合作。为「案例库」提供作品，作品中植入引流信息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0" y="1097265"/>
            <a:ext cx="6286500" cy="56427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76262" y="653008"/>
            <a:ext cx="10439476" cy="5624554"/>
            <a:chOff x="876262" y="653008"/>
            <a:chExt cx="10439476" cy="562455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76262" y="653008"/>
              <a:ext cx="10439476" cy="562455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6151504" y="3418114"/>
              <a:ext cx="5111582" cy="2844800"/>
            </a:xfrm>
            <a:prstGeom prst="rect">
              <a:avLst/>
            </a:prstGeom>
            <a:noFill/>
            <a:ln w="38100" cap="flat" cmpd="sng" algn="ctr">
              <a:solidFill>
                <a:srgbClr val="ED542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 rot="1688273">
              <a:off x="5981680" y="3049322"/>
              <a:ext cx="277486" cy="364200"/>
              <a:chOff x="8140318" y="1708942"/>
              <a:chExt cx="712314" cy="934912"/>
            </a:xfrm>
          </p:grpSpPr>
          <p:sp>
            <p:nvSpPr>
              <p:cNvPr id="6" name="Freeform 31"/>
              <p:cNvSpPr/>
              <p:nvPr/>
            </p:nvSpPr>
            <p:spPr bwMode="auto">
              <a:xfrm>
                <a:off x="8189782" y="1753462"/>
                <a:ext cx="623274" cy="558968"/>
              </a:xfrm>
              <a:custGeom>
                <a:avLst/>
                <a:gdLst>
                  <a:gd name="T0" fmla="*/ 69 w 92"/>
                  <a:gd name="T1" fmla="*/ 83 h 83"/>
                  <a:gd name="T2" fmla="*/ 67 w 92"/>
                  <a:gd name="T3" fmla="*/ 83 h 83"/>
                  <a:gd name="T4" fmla="*/ 3 w 92"/>
                  <a:gd name="T5" fmla="*/ 53 h 83"/>
                  <a:gd name="T6" fmla="*/ 0 w 92"/>
                  <a:gd name="T7" fmla="*/ 49 h 83"/>
                  <a:gd name="T8" fmla="*/ 1 w 92"/>
                  <a:gd name="T9" fmla="*/ 45 h 83"/>
                  <a:gd name="T10" fmla="*/ 28 w 92"/>
                  <a:gd name="T11" fmla="*/ 3 h 83"/>
                  <a:gd name="T12" fmla="*/ 33 w 92"/>
                  <a:gd name="T13" fmla="*/ 0 h 83"/>
                  <a:gd name="T14" fmla="*/ 33 w 92"/>
                  <a:gd name="T15" fmla="*/ 0 h 83"/>
                  <a:gd name="T16" fmla="*/ 37 w 92"/>
                  <a:gd name="T17" fmla="*/ 2 h 83"/>
                  <a:gd name="T18" fmla="*/ 89 w 92"/>
                  <a:gd name="T19" fmla="*/ 49 h 83"/>
                  <a:gd name="T20" fmla="*/ 90 w 92"/>
                  <a:gd name="T21" fmla="*/ 57 h 83"/>
                  <a:gd name="T22" fmla="*/ 74 w 92"/>
                  <a:gd name="T23" fmla="*/ 80 h 83"/>
                  <a:gd name="T24" fmla="*/ 69 w 92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83">
                    <a:moveTo>
                      <a:pt x="69" y="83"/>
                    </a:moveTo>
                    <a:cubicBezTo>
                      <a:pt x="69" y="83"/>
                      <a:pt x="68" y="83"/>
                      <a:pt x="67" y="8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1" y="51"/>
                      <a:pt x="0" y="49"/>
                    </a:cubicBezTo>
                    <a:cubicBezTo>
                      <a:pt x="0" y="48"/>
                      <a:pt x="0" y="46"/>
                      <a:pt x="1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2"/>
                      <a:pt x="31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5" y="0"/>
                      <a:pt x="36" y="1"/>
                      <a:pt x="37" y="2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91" y="51"/>
                      <a:pt x="92" y="54"/>
                      <a:pt x="90" y="57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3" y="82"/>
                      <a:pt x="71" y="83"/>
                      <a:pt x="69" y="83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7" name="Freeform 32"/>
              <p:cNvSpPr>
                <a:spLocks noEditPoints="1"/>
              </p:cNvSpPr>
              <p:nvPr/>
            </p:nvSpPr>
            <p:spPr bwMode="auto">
              <a:xfrm>
                <a:off x="8140318" y="1708942"/>
                <a:ext cx="712314" cy="643061"/>
              </a:xfrm>
              <a:custGeom>
                <a:avLst/>
                <a:gdLst>
                  <a:gd name="T0" fmla="*/ 40 w 105"/>
                  <a:gd name="T1" fmla="*/ 12 h 95"/>
                  <a:gd name="T2" fmla="*/ 92 w 105"/>
                  <a:gd name="T3" fmla="*/ 60 h 95"/>
                  <a:gd name="T4" fmla="*/ 76 w 105"/>
                  <a:gd name="T5" fmla="*/ 83 h 95"/>
                  <a:gd name="T6" fmla="*/ 13 w 105"/>
                  <a:gd name="T7" fmla="*/ 54 h 95"/>
                  <a:gd name="T8" fmla="*/ 40 w 105"/>
                  <a:gd name="T9" fmla="*/ 12 h 95"/>
                  <a:gd name="T10" fmla="*/ 40 w 105"/>
                  <a:gd name="T11" fmla="*/ 0 h 95"/>
                  <a:gd name="T12" fmla="*/ 39 w 105"/>
                  <a:gd name="T13" fmla="*/ 1 h 95"/>
                  <a:gd name="T14" fmla="*/ 30 w 105"/>
                  <a:gd name="T15" fmla="*/ 6 h 95"/>
                  <a:gd name="T16" fmla="*/ 3 w 105"/>
                  <a:gd name="T17" fmla="*/ 47 h 95"/>
                  <a:gd name="T18" fmla="*/ 1 w 105"/>
                  <a:gd name="T19" fmla="*/ 57 h 95"/>
                  <a:gd name="T20" fmla="*/ 8 w 105"/>
                  <a:gd name="T21" fmla="*/ 65 h 95"/>
                  <a:gd name="T22" fmla="*/ 71 w 105"/>
                  <a:gd name="T23" fmla="*/ 94 h 95"/>
                  <a:gd name="T24" fmla="*/ 76 w 105"/>
                  <a:gd name="T25" fmla="*/ 95 h 95"/>
                  <a:gd name="T26" fmla="*/ 86 w 105"/>
                  <a:gd name="T27" fmla="*/ 90 h 95"/>
                  <a:gd name="T28" fmla="*/ 102 w 105"/>
                  <a:gd name="T29" fmla="*/ 66 h 95"/>
                  <a:gd name="T30" fmla="*/ 100 w 105"/>
                  <a:gd name="T31" fmla="*/ 51 h 95"/>
                  <a:gd name="T32" fmla="*/ 48 w 105"/>
                  <a:gd name="T33" fmla="*/ 4 h 95"/>
                  <a:gd name="T34" fmla="*/ 40 w 105"/>
                  <a:gd name="T3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5" h="95">
                    <a:moveTo>
                      <a:pt x="40" y="12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40" y="12"/>
                      <a:pt x="40" y="12"/>
                      <a:pt x="40" y="12"/>
                    </a:cubicBezTo>
                    <a:moveTo>
                      <a:pt x="40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35" y="1"/>
                      <a:pt x="32" y="3"/>
                      <a:pt x="30" y="6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50"/>
                      <a:pt x="0" y="54"/>
                      <a:pt x="1" y="57"/>
                    </a:cubicBezTo>
                    <a:cubicBezTo>
                      <a:pt x="2" y="60"/>
                      <a:pt x="5" y="63"/>
                      <a:pt x="8" y="65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3" y="95"/>
                      <a:pt x="75" y="95"/>
                      <a:pt x="76" y="95"/>
                    </a:cubicBezTo>
                    <a:cubicBezTo>
                      <a:pt x="80" y="95"/>
                      <a:pt x="84" y="93"/>
                      <a:pt x="86" y="90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5" y="61"/>
                      <a:pt x="104" y="55"/>
                      <a:pt x="100" y="51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6" y="2"/>
                      <a:pt x="43" y="0"/>
                      <a:pt x="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8" name="Freeform 33"/>
              <p:cNvSpPr/>
              <p:nvPr/>
            </p:nvSpPr>
            <p:spPr bwMode="auto">
              <a:xfrm>
                <a:off x="8189785" y="2337163"/>
                <a:ext cx="460037" cy="267117"/>
              </a:xfrm>
              <a:custGeom>
                <a:avLst/>
                <a:gdLst>
                  <a:gd name="T0" fmla="*/ 6 w 68"/>
                  <a:gd name="T1" fmla="*/ 39 h 39"/>
                  <a:gd name="T2" fmla="*/ 1 w 68"/>
                  <a:gd name="T3" fmla="*/ 37 h 39"/>
                  <a:gd name="T4" fmla="*/ 0 w 68"/>
                  <a:gd name="T5" fmla="*/ 32 h 39"/>
                  <a:gd name="T6" fmla="*/ 3 w 68"/>
                  <a:gd name="T7" fmla="*/ 6 h 39"/>
                  <a:gd name="T8" fmla="*/ 6 w 68"/>
                  <a:gd name="T9" fmla="*/ 1 h 39"/>
                  <a:gd name="T10" fmla="*/ 9 w 68"/>
                  <a:gd name="T11" fmla="*/ 0 h 39"/>
                  <a:gd name="T12" fmla="*/ 11 w 68"/>
                  <a:gd name="T13" fmla="*/ 0 h 39"/>
                  <a:gd name="T14" fmla="*/ 63 w 68"/>
                  <a:gd name="T15" fmla="*/ 15 h 39"/>
                  <a:gd name="T16" fmla="*/ 68 w 68"/>
                  <a:gd name="T17" fmla="*/ 21 h 39"/>
                  <a:gd name="T18" fmla="*/ 66 w 68"/>
                  <a:gd name="T19" fmla="*/ 33 h 39"/>
                  <a:gd name="T20" fmla="*/ 60 w 68"/>
                  <a:gd name="T21" fmla="*/ 39 h 39"/>
                  <a:gd name="T22" fmla="*/ 6 w 68"/>
                  <a:gd name="T2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39">
                    <a:moveTo>
                      <a:pt x="6" y="39"/>
                    </a:moveTo>
                    <a:cubicBezTo>
                      <a:pt x="4" y="39"/>
                      <a:pt x="3" y="38"/>
                      <a:pt x="1" y="37"/>
                    </a:cubicBezTo>
                    <a:cubicBezTo>
                      <a:pt x="0" y="36"/>
                      <a:pt x="0" y="34"/>
                      <a:pt x="0" y="3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4"/>
                      <a:pt x="5" y="2"/>
                      <a:pt x="6" y="1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6" y="15"/>
                      <a:pt x="68" y="18"/>
                      <a:pt x="68" y="21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6"/>
                      <a:pt x="63" y="39"/>
                      <a:pt x="60" y="39"/>
                    </a:cubicBezTo>
                    <a:cubicBezTo>
                      <a:pt x="60" y="39"/>
                      <a:pt x="6" y="39"/>
                      <a:pt x="6" y="39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9" name="Freeform 34"/>
              <p:cNvSpPr>
                <a:spLocks noEditPoints="1"/>
              </p:cNvSpPr>
              <p:nvPr/>
            </p:nvSpPr>
            <p:spPr bwMode="auto">
              <a:xfrm>
                <a:off x="8150211" y="2297590"/>
                <a:ext cx="549075" cy="346264"/>
              </a:xfrm>
              <a:custGeom>
                <a:avLst/>
                <a:gdLst>
                  <a:gd name="T0" fmla="*/ 15 w 81"/>
                  <a:gd name="T1" fmla="*/ 12 h 51"/>
                  <a:gd name="T2" fmla="*/ 68 w 81"/>
                  <a:gd name="T3" fmla="*/ 26 h 51"/>
                  <a:gd name="T4" fmla="*/ 66 w 81"/>
                  <a:gd name="T5" fmla="*/ 39 h 51"/>
                  <a:gd name="T6" fmla="*/ 12 w 81"/>
                  <a:gd name="T7" fmla="*/ 39 h 51"/>
                  <a:gd name="T8" fmla="*/ 15 w 81"/>
                  <a:gd name="T9" fmla="*/ 12 h 51"/>
                  <a:gd name="T10" fmla="*/ 15 w 81"/>
                  <a:gd name="T11" fmla="*/ 0 h 51"/>
                  <a:gd name="T12" fmla="*/ 9 w 81"/>
                  <a:gd name="T13" fmla="*/ 2 h 51"/>
                  <a:gd name="T14" fmla="*/ 3 w 81"/>
                  <a:gd name="T15" fmla="*/ 11 h 51"/>
                  <a:gd name="T16" fmla="*/ 0 w 81"/>
                  <a:gd name="T17" fmla="*/ 38 h 51"/>
                  <a:gd name="T18" fmla="*/ 3 w 81"/>
                  <a:gd name="T19" fmla="*/ 47 h 51"/>
                  <a:gd name="T20" fmla="*/ 12 w 81"/>
                  <a:gd name="T21" fmla="*/ 51 h 51"/>
                  <a:gd name="T22" fmla="*/ 12 w 81"/>
                  <a:gd name="T23" fmla="*/ 51 h 51"/>
                  <a:gd name="T24" fmla="*/ 66 w 81"/>
                  <a:gd name="T25" fmla="*/ 51 h 51"/>
                  <a:gd name="T26" fmla="*/ 78 w 81"/>
                  <a:gd name="T27" fmla="*/ 40 h 51"/>
                  <a:gd name="T28" fmla="*/ 80 w 81"/>
                  <a:gd name="T29" fmla="*/ 28 h 51"/>
                  <a:gd name="T30" fmla="*/ 71 w 81"/>
                  <a:gd name="T31" fmla="*/ 15 h 51"/>
                  <a:gd name="T32" fmla="*/ 19 w 81"/>
                  <a:gd name="T33" fmla="*/ 1 h 51"/>
                  <a:gd name="T34" fmla="*/ 15 w 81"/>
                  <a:gd name="T3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" h="51">
                    <a:moveTo>
                      <a:pt x="15" y="12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5" y="12"/>
                      <a:pt x="15" y="12"/>
                      <a:pt x="15" y="12"/>
                    </a:cubicBezTo>
                    <a:moveTo>
                      <a:pt x="15" y="0"/>
                    </a:moveTo>
                    <a:cubicBezTo>
                      <a:pt x="13" y="0"/>
                      <a:pt x="11" y="1"/>
                      <a:pt x="9" y="2"/>
                    </a:cubicBezTo>
                    <a:cubicBezTo>
                      <a:pt x="6" y="4"/>
                      <a:pt x="4" y="7"/>
                      <a:pt x="3" y="1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1" y="45"/>
                      <a:pt x="3" y="47"/>
                    </a:cubicBezTo>
                    <a:cubicBezTo>
                      <a:pt x="5" y="50"/>
                      <a:pt x="9" y="51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72" y="51"/>
                      <a:pt x="78" y="46"/>
                      <a:pt x="78" y="40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1" y="22"/>
                      <a:pt x="77" y="16"/>
                      <a:pt x="71" y="15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举例：部分知乎热榜回答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图片包含 屏幕截图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4"/>
          <a:stretch>
            <a:fillRect/>
          </a:stretch>
        </p:blipFill>
        <p:spPr>
          <a:xfrm>
            <a:off x="466477" y="938256"/>
            <a:ext cx="3429000" cy="57487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矩形 22"/>
          <p:cNvSpPr/>
          <p:nvPr/>
        </p:nvSpPr>
        <p:spPr>
          <a:xfrm>
            <a:off x="465060" y="3188549"/>
            <a:ext cx="3407225" cy="898421"/>
          </a:xfrm>
          <a:prstGeom prst="rect">
            <a:avLst/>
          </a:prstGeom>
          <a:noFill/>
          <a:ln w="38100" cap="flat" cmpd="sng" algn="ctr">
            <a:solidFill>
              <a:srgbClr val="ED542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 rot="2428243">
            <a:off x="317007" y="2774248"/>
            <a:ext cx="277486" cy="364200"/>
            <a:chOff x="8140318" y="1708942"/>
            <a:chExt cx="712314" cy="934912"/>
          </a:xfrm>
        </p:grpSpPr>
        <p:sp>
          <p:nvSpPr>
            <p:cNvPr id="25" name="Freeform 31"/>
            <p:cNvSpPr/>
            <p:nvPr/>
          </p:nvSpPr>
          <p:spPr bwMode="auto">
            <a:xfrm>
              <a:off x="8189782" y="1753462"/>
              <a:ext cx="623274" cy="558968"/>
            </a:xfrm>
            <a:custGeom>
              <a:avLst/>
              <a:gdLst>
                <a:gd name="T0" fmla="*/ 69 w 92"/>
                <a:gd name="T1" fmla="*/ 83 h 83"/>
                <a:gd name="T2" fmla="*/ 67 w 92"/>
                <a:gd name="T3" fmla="*/ 83 h 83"/>
                <a:gd name="T4" fmla="*/ 3 w 92"/>
                <a:gd name="T5" fmla="*/ 53 h 83"/>
                <a:gd name="T6" fmla="*/ 0 w 92"/>
                <a:gd name="T7" fmla="*/ 49 h 83"/>
                <a:gd name="T8" fmla="*/ 1 w 92"/>
                <a:gd name="T9" fmla="*/ 45 h 83"/>
                <a:gd name="T10" fmla="*/ 28 w 92"/>
                <a:gd name="T11" fmla="*/ 3 h 83"/>
                <a:gd name="T12" fmla="*/ 33 w 92"/>
                <a:gd name="T13" fmla="*/ 0 h 83"/>
                <a:gd name="T14" fmla="*/ 33 w 92"/>
                <a:gd name="T15" fmla="*/ 0 h 83"/>
                <a:gd name="T16" fmla="*/ 37 w 92"/>
                <a:gd name="T17" fmla="*/ 2 h 83"/>
                <a:gd name="T18" fmla="*/ 89 w 92"/>
                <a:gd name="T19" fmla="*/ 49 h 83"/>
                <a:gd name="T20" fmla="*/ 90 w 92"/>
                <a:gd name="T21" fmla="*/ 57 h 83"/>
                <a:gd name="T22" fmla="*/ 74 w 92"/>
                <a:gd name="T23" fmla="*/ 80 h 83"/>
                <a:gd name="T24" fmla="*/ 69 w 92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3">
                  <a:moveTo>
                    <a:pt x="69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1" y="51"/>
                    <a:pt x="0" y="49"/>
                  </a:cubicBezTo>
                  <a:cubicBezTo>
                    <a:pt x="0" y="48"/>
                    <a:pt x="0" y="46"/>
                    <a:pt x="1" y="4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1" y="51"/>
                    <a:pt x="92" y="54"/>
                    <a:pt x="90" y="57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3" y="82"/>
                    <a:pt x="71" y="83"/>
                    <a:pt x="69" y="83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6" name="Freeform 32"/>
            <p:cNvSpPr>
              <a:spLocks noEditPoints="1"/>
            </p:cNvSpPr>
            <p:nvPr/>
          </p:nvSpPr>
          <p:spPr bwMode="auto">
            <a:xfrm>
              <a:off x="8140318" y="1708942"/>
              <a:ext cx="712314" cy="643061"/>
            </a:xfrm>
            <a:custGeom>
              <a:avLst/>
              <a:gdLst>
                <a:gd name="T0" fmla="*/ 40 w 105"/>
                <a:gd name="T1" fmla="*/ 12 h 95"/>
                <a:gd name="T2" fmla="*/ 92 w 105"/>
                <a:gd name="T3" fmla="*/ 60 h 95"/>
                <a:gd name="T4" fmla="*/ 76 w 105"/>
                <a:gd name="T5" fmla="*/ 83 h 95"/>
                <a:gd name="T6" fmla="*/ 13 w 105"/>
                <a:gd name="T7" fmla="*/ 54 h 95"/>
                <a:gd name="T8" fmla="*/ 40 w 105"/>
                <a:gd name="T9" fmla="*/ 12 h 95"/>
                <a:gd name="T10" fmla="*/ 40 w 105"/>
                <a:gd name="T11" fmla="*/ 0 h 95"/>
                <a:gd name="T12" fmla="*/ 39 w 105"/>
                <a:gd name="T13" fmla="*/ 1 h 95"/>
                <a:gd name="T14" fmla="*/ 30 w 105"/>
                <a:gd name="T15" fmla="*/ 6 h 95"/>
                <a:gd name="T16" fmla="*/ 3 w 105"/>
                <a:gd name="T17" fmla="*/ 47 h 95"/>
                <a:gd name="T18" fmla="*/ 1 w 105"/>
                <a:gd name="T19" fmla="*/ 57 h 95"/>
                <a:gd name="T20" fmla="*/ 8 w 105"/>
                <a:gd name="T21" fmla="*/ 65 h 95"/>
                <a:gd name="T22" fmla="*/ 71 w 105"/>
                <a:gd name="T23" fmla="*/ 94 h 95"/>
                <a:gd name="T24" fmla="*/ 76 w 105"/>
                <a:gd name="T25" fmla="*/ 95 h 95"/>
                <a:gd name="T26" fmla="*/ 86 w 105"/>
                <a:gd name="T27" fmla="*/ 90 h 95"/>
                <a:gd name="T28" fmla="*/ 102 w 105"/>
                <a:gd name="T29" fmla="*/ 66 h 95"/>
                <a:gd name="T30" fmla="*/ 100 w 105"/>
                <a:gd name="T31" fmla="*/ 51 h 95"/>
                <a:gd name="T32" fmla="*/ 48 w 105"/>
                <a:gd name="T33" fmla="*/ 4 h 95"/>
                <a:gd name="T34" fmla="*/ 40 w 105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95">
                  <a:moveTo>
                    <a:pt x="40" y="12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40" y="12"/>
                    <a:pt x="40" y="12"/>
                    <a:pt x="40" y="12"/>
                  </a:cubicBezTo>
                  <a:moveTo>
                    <a:pt x="40" y="0"/>
                  </a:moveTo>
                  <a:cubicBezTo>
                    <a:pt x="40" y="0"/>
                    <a:pt x="39" y="0"/>
                    <a:pt x="39" y="1"/>
                  </a:cubicBezTo>
                  <a:cubicBezTo>
                    <a:pt x="35" y="1"/>
                    <a:pt x="32" y="3"/>
                    <a:pt x="30" y="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0"/>
                    <a:pt x="5" y="63"/>
                    <a:pt x="8" y="65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3" y="95"/>
                    <a:pt x="75" y="95"/>
                    <a:pt x="76" y="95"/>
                  </a:cubicBezTo>
                  <a:cubicBezTo>
                    <a:pt x="80" y="95"/>
                    <a:pt x="84" y="93"/>
                    <a:pt x="86" y="90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5" y="61"/>
                    <a:pt x="104" y="55"/>
                    <a:pt x="100" y="5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6" y="2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8189785" y="2337163"/>
              <a:ext cx="460037" cy="267117"/>
            </a:xfrm>
            <a:custGeom>
              <a:avLst/>
              <a:gdLst>
                <a:gd name="T0" fmla="*/ 6 w 68"/>
                <a:gd name="T1" fmla="*/ 39 h 39"/>
                <a:gd name="T2" fmla="*/ 1 w 68"/>
                <a:gd name="T3" fmla="*/ 37 h 39"/>
                <a:gd name="T4" fmla="*/ 0 w 68"/>
                <a:gd name="T5" fmla="*/ 32 h 39"/>
                <a:gd name="T6" fmla="*/ 3 w 68"/>
                <a:gd name="T7" fmla="*/ 6 h 39"/>
                <a:gd name="T8" fmla="*/ 6 w 68"/>
                <a:gd name="T9" fmla="*/ 1 h 39"/>
                <a:gd name="T10" fmla="*/ 9 w 68"/>
                <a:gd name="T11" fmla="*/ 0 h 39"/>
                <a:gd name="T12" fmla="*/ 11 w 68"/>
                <a:gd name="T13" fmla="*/ 0 h 39"/>
                <a:gd name="T14" fmla="*/ 63 w 68"/>
                <a:gd name="T15" fmla="*/ 15 h 39"/>
                <a:gd name="T16" fmla="*/ 68 w 68"/>
                <a:gd name="T17" fmla="*/ 21 h 39"/>
                <a:gd name="T18" fmla="*/ 66 w 68"/>
                <a:gd name="T19" fmla="*/ 33 h 39"/>
                <a:gd name="T20" fmla="*/ 60 w 68"/>
                <a:gd name="T21" fmla="*/ 39 h 39"/>
                <a:gd name="T22" fmla="*/ 6 w 6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39">
                  <a:moveTo>
                    <a:pt x="6" y="39"/>
                  </a:moveTo>
                  <a:cubicBezTo>
                    <a:pt x="4" y="39"/>
                    <a:pt x="3" y="38"/>
                    <a:pt x="1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6" y="1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6" y="15"/>
                    <a:pt x="68" y="18"/>
                    <a:pt x="68" y="2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6"/>
                    <a:pt x="63" y="39"/>
                    <a:pt x="60" y="39"/>
                  </a:cubicBezTo>
                  <a:cubicBezTo>
                    <a:pt x="60" y="39"/>
                    <a:pt x="6" y="39"/>
                    <a:pt x="6" y="39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8" name="Freeform 34"/>
            <p:cNvSpPr>
              <a:spLocks noEditPoints="1"/>
            </p:cNvSpPr>
            <p:nvPr/>
          </p:nvSpPr>
          <p:spPr bwMode="auto">
            <a:xfrm>
              <a:off x="8150211" y="2297590"/>
              <a:ext cx="549075" cy="346264"/>
            </a:xfrm>
            <a:custGeom>
              <a:avLst/>
              <a:gdLst>
                <a:gd name="T0" fmla="*/ 15 w 81"/>
                <a:gd name="T1" fmla="*/ 12 h 51"/>
                <a:gd name="T2" fmla="*/ 68 w 81"/>
                <a:gd name="T3" fmla="*/ 26 h 51"/>
                <a:gd name="T4" fmla="*/ 66 w 81"/>
                <a:gd name="T5" fmla="*/ 39 h 51"/>
                <a:gd name="T6" fmla="*/ 12 w 81"/>
                <a:gd name="T7" fmla="*/ 39 h 51"/>
                <a:gd name="T8" fmla="*/ 15 w 81"/>
                <a:gd name="T9" fmla="*/ 12 h 51"/>
                <a:gd name="T10" fmla="*/ 15 w 81"/>
                <a:gd name="T11" fmla="*/ 0 h 51"/>
                <a:gd name="T12" fmla="*/ 9 w 81"/>
                <a:gd name="T13" fmla="*/ 2 h 51"/>
                <a:gd name="T14" fmla="*/ 3 w 81"/>
                <a:gd name="T15" fmla="*/ 11 h 51"/>
                <a:gd name="T16" fmla="*/ 0 w 81"/>
                <a:gd name="T17" fmla="*/ 38 h 51"/>
                <a:gd name="T18" fmla="*/ 3 w 81"/>
                <a:gd name="T19" fmla="*/ 47 h 51"/>
                <a:gd name="T20" fmla="*/ 12 w 81"/>
                <a:gd name="T21" fmla="*/ 51 h 51"/>
                <a:gd name="T22" fmla="*/ 12 w 81"/>
                <a:gd name="T23" fmla="*/ 51 h 51"/>
                <a:gd name="T24" fmla="*/ 66 w 81"/>
                <a:gd name="T25" fmla="*/ 51 h 51"/>
                <a:gd name="T26" fmla="*/ 78 w 81"/>
                <a:gd name="T27" fmla="*/ 40 h 51"/>
                <a:gd name="T28" fmla="*/ 80 w 81"/>
                <a:gd name="T29" fmla="*/ 28 h 51"/>
                <a:gd name="T30" fmla="*/ 71 w 81"/>
                <a:gd name="T31" fmla="*/ 15 h 51"/>
                <a:gd name="T32" fmla="*/ 19 w 81"/>
                <a:gd name="T33" fmla="*/ 1 h 51"/>
                <a:gd name="T34" fmla="*/ 15 w 81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1">
                  <a:moveTo>
                    <a:pt x="15" y="12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6" y="4"/>
                    <a:pt x="4" y="7"/>
                    <a:pt x="3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1" y="45"/>
                    <a:pt x="3" y="47"/>
                  </a:cubicBezTo>
                  <a:cubicBezTo>
                    <a:pt x="5" y="50"/>
                    <a:pt x="9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2" y="51"/>
                    <a:pt x="78" y="46"/>
                    <a:pt x="78" y="40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2"/>
                    <a:pt x="77" y="16"/>
                    <a:pt x="71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76409" y="937865"/>
            <a:ext cx="4078738" cy="5742763"/>
            <a:chOff x="3920273" y="945817"/>
            <a:chExt cx="4078738" cy="5742763"/>
          </a:xfrm>
        </p:grpSpPr>
        <p:pic>
          <p:nvPicPr>
            <p:cNvPr id="16" name="图片 15" descr="图片包含 屏幕截图&#10;&#10;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22" b="18261"/>
            <a:stretch>
              <a:fillRect/>
            </a:stretch>
          </p:blipFill>
          <p:spPr>
            <a:xfrm>
              <a:off x="4055740" y="945817"/>
              <a:ext cx="3943271" cy="574276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0" name="矩形 29"/>
            <p:cNvSpPr/>
            <p:nvPr/>
          </p:nvSpPr>
          <p:spPr>
            <a:xfrm>
              <a:off x="4068326" y="1375576"/>
              <a:ext cx="3906832" cy="1129085"/>
            </a:xfrm>
            <a:prstGeom prst="rect">
              <a:avLst/>
            </a:prstGeom>
            <a:noFill/>
            <a:ln w="38100" cap="flat" cmpd="sng" algn="ctr">
              <a:solidFill>
                <a:srgbClr val="ED542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 rot="2428243">
              <a:off x="3920273" y="1026286"/>
              <a:ext cx="277486" cy="364200"/>
              <a:chOff x="8140318" y="1708942"/>
              <a:chExt cx="712314" cy="934912"/>
            </a:xfrm>
          </p:grpSpPr>
          <p:sp>
            <p:nvSpPr>
              <p:cNvPr id="32" name="Freeform 31"/>
              <p:cNvSpPr/>
              <p:nvPr/>
            </p:nvSpPr>
            <p:spPr bwMode="auto">
              <a:xfrm>
                <a:off x="8189782" y="1753462"/>
                <a:ext cx="623274" cy="558968"/>
              </a:xfrm>
              <a:custGeom>
                <a:avLst/>
                <a:gdLst>
                  <a:gd name="T0" fmla="*/ 69 w 92"/>
                  <a:gd name="T1" fmla="*/ 83 h 83"/>
                  <a:gd name="T2" fmla="*/ 67 w 92"/>
                  <a:gd name="T3" fmla="*/ 83 h 83"/>
                  <a:gd name="T4" fmla="*/ 3 w 92"/>
                  <a:gd name="T5" fmla="*/ 53 h 83"/>
                  <a:gd name="T6" fmla="*/ 0 w 92"/>
                  <a:gd name="T7" fmla="*/ 49 h 83"/>
                  <a:gd name="T8" fmla="*/ 1 w 92"/>
                  <a:gd name="T9" fmla="*/ 45 h 83"/>
                  <a:gd name="T10" fmla="*/ 28 w 92"/>
                  <a:gd name="T11" fmla="*/ 3 h 83"/>
                  <a:gd name="T12" fmla="*/ 33 w 92"/>
                  <a:gd name="T13" fmla="*/ 0 h 83"/>
                  <a:gd name="T14" fmla="*/ 33 w 92"/>
                  <a:gd name="T15" fmla="*/ 0 h 83"/>
                  <a:gd name="T16" fmla="*/ 37 w 92"/>
                  <a:gd name="T17" fmla="*/ 2 h 83"/>
                  <a:gd name="T18" fmla="*/ 89 w 92"/>
                  <a:gd name="T19" fmla="*/ 49 h 83"/>
                  <a:gd name="T20" fmla="*/ 90 w 92"/>
                  <a:gd name="T21" fmla="*/ 57 h 83"/>
                  <a:gd name="T22" fmla="*/ 74 w 92"/>
                  <a:gd name="T23" fmla="*/ 80 h 83"/>
                  <a:gd name="T24" fmla="*/ 69 w 92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83">
                    <a:moveTo>
                      <a:pt x="69" y="83"/>
                    </a:moveTo>
                    <a:cubicBezTo>
                      <a:pt x="69" y="83"/>
                      <a:pt x="68" y="83"/>
                      <a:pt x="67" y="8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1" y="51"/>
                      <a:pt x="0" y="49"/>
                    </a:cubicBezTo>
                    <a:cubicBezTo>
                      <a:pt x="0" y="48"/>
                      <a:pt x="0" y="46"/>
                      <a:pt x="1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2"/>
                      <a:pt x="31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5" y="0"/>
                      <a:pt x="36" y="1"/>
                      <a:pt x="37" y="2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91" y="51"/>
                      <a:pt x="92" y="54"/>
                      <a:pt x="90" y="57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3" y="82"/>
                      <a:pt x="71" y="83"/>
                      <a:pt x="69" y="83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8140318" y="1708942"/>
                <a:ext cx="712314" cy="643061"/>
              </a:xfrm>
              <a:custGeom>
                <a:avLst/>
                <a:gdLst>
                  <a:gd name="T0" fmla="*/ 40 w 105"/>
                  <a:gd name="T1" fmla="*/ 12 h 95"/>
                  <a:gd name="T2" fmla="*/ 92 w 105"/>
                  <a:gd name="T3" fmla="*/ 60 h 95"/>
                  <a:gd name="T4" fmla="*/ 76 w 105"/>
                  <a:gd name="T5" fmla="*/ 83 h 95"/>
                  <a:gd name="T6" fmla="*/ 13 w 105"/>
                  <a:gd name="T7" fmla="*/ 54 h 95"/>
                  <a:gd name="T8" fmla="*/ 40 w 105"/>
                  <a:gd name="T9" fmla="*/ 12 h 95"/>
                  <a:gd name="T10" fmla="*/ 40 w 105"/>
                  <a:gd name="T11" fmla="*/ 0 h 95"/>
                  <a:gd name="T12" fmla="*/ 39 w 105"/>
                  <a:gd name="T13" fmla="*/ 1 h 95"/>
                  <a:gd name="T14" fmla="*/ 30 w 105"/>
                  <a:gd name="T15" fmla="*/ 6 h 95"/>
                  <a:gd name="T16" fmla="*/ 3 w 105"/>
                  <a:gd name="T17" fmla="*/ 47 h 95"/>
                  <a:gd name="T18" fmla="*/ 1 w 105"/>
                  <a:gd name="T19" fmla="*/ 57 h 95"/>
                  <a:gd name="T20" fmla="*/ 8 w 105"/>
                  <a:gd name="T21" fmla="*/ 65 h 95"/>
                  <a:gd name="T22" fmla="*/ 71 w 105"/>
                  <a:gd name="T23" fmla="*/ 94 h 95"/>
                  <a:gd name="T24" fmla="*/ 76 w 105"/>
                  <a:gd name="T25" fmla="*/ 95 h 95"/>
                  <a:gd name="T26" fmla="*/ 86 w 105"/>
                  <a:gd name="T27" fmla="*/ 90 h 95"/>
                  <a:gd name="T28" fmla="*/ 102 w 105"/>
                  <a:gd name="T29" fmla="*/ 66 h 95"/>
                  <a:gd name="T30" fmla="*/ 100 w 105"/>
                  <a:gd name="T31" fmla="*/ 51 h 95"/>
                  <a:gd name="T32" fmla="*/ 48 w 105"/>
                  <a:gd name="T33" fmla="*/ 4 h 95"/>
                  <a:gd name="T34" fmla="*/ 40 w 105"/>
                  <a:gd name="T3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5" h="95">
                    <a:moveTo>
                      <a:pt x="40" y="12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40" y="12"/>
                      <a:pt x="40" y="12"/>
                      <a:pt x="40" y="12"/>
                    </a:cubicBezTo>
                    <a:moveTo>
                      <a:pt x="40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35" y="1"/>
                      <a:pt x="32" y="3"/>
                      <a:pt x="30" y="6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50"/>
                      <a:pt x="0" y="54"/>
                      <a:pt x="1" y="57"/>
                    </a:cubicBezTo>
                    <a:cubicBezTo>
                      <a:pt x="2" y="60"/>
                      <a:pt x="5" y="63"/>
                      <a:pt x="8" y="65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3" y="95"/>
                      <a:pt x="75" y="95"/>
                      <a:pt x="76" y="95"/>
                    </a:cubicBezTo>
                    <a:cubicBezTo>
                      <a:pt x="80" y="95"/>
                      <a:pt x="84" y="93"/>
                      <a:pt x="86" y="90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5" y="61"/>
                      <a:pt x="104" y="55"/>
                      <a:pt x="100" y="51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6" y="2"/>
                      <a:pt x="43" y="0"/>
                      <a:pt x="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 bwMode="auto">
              <a:xfrm>
                <a:off x="8189785" y="2337163"/>
                <a:ext cx="460037" cy="267117"/>
              </a:xfrm>
              <a:custGeom>
                <a:avLst/>
                <a:gdLst>
                  <a:gd name="T0" fmla="*/ 6 w 68"/>
                  <a:gd name="T1" fmla="*/ 39 h 39"/>
                  <a:gd name="T2" fmla="*/ 1 w 68"/>
                  <a:gd name="T3" fmla="*/ 37 h 39"/>
                  <a:gd name="T4" fmla="*/ 0 w 68"/>
                  <a:gd name="T5" fmla="*/ 32 h 39"/>
                  <a:gd name="T6" fmla="*/ 3 w 68"/>
                  <a:gd name="T7" fmla="*/ 6 h 39"/>
                  <a:gd name="T8" fmla="*/ 6 w 68"/>
                  <a:gd name="T9" fmla="*/ 1 h 39"/>
                  <a:gd name="T10" fmla="*/ 9 w 68"/>
                  <a:gd name="T11" fmla="*/ 0 h 39"/>
                  <a:gd name="T12" fmla="*/ 11 w 68"/>
                  <a:gd name="T13" fmla="*/ 0 h 39"/>
                  <a:gd name="T14" fmla="*/ 63 w 68"/>
                  <a:gd name="T15" fmla="*/ 15 h 39"/>
                  <a:gd name="T16" fmla="*/ 68 w 68"/>
                  <a:gd name="T17" fmla="*/ 21 h 39"/>
                  <a:gd name="T18" fmla="*/ 66 w 68"/>
                  <a:gd name="T19" fmla="*/ 33 h 39"/>
                  <a:gd name="T20" fmla="*/ 60 w 68"/>
                  <a:gd name="T21" fmla="*/ 39 h 39"/>
                  <a:gd name="T22" fmla="*/ 6 w 68"/>
                  <a:gd name="T2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39">
                    <a:moveTo>
                      <a:pt x="6" y="39"/>
                    </a:moveTo>
                    <a:cubicBezTo>
                      <a:pt x="4" y="39"/>
                      <a:pt x="3" y="38"/>
                      <a:pt x="1" y="37"/>
                    </a:cubicBezTo>
                    <a:cubicBezTo>
                      <a:pt x="0" y="36"/>
                      <a:pt x="0" y="34"/>
                      <a:pt x="0" y="3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4"/>
                      <a:pt x="5" y="2"/>
                      <a:pt x="6" y="1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6" y="15"/>
                      <a:pt x="68" y="18"/>
                      <a:pt x="68" y="21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6"/>
                      <a:pt x="63" y="39"/>
                      <a:pt x="60" y="39"/>
                    </a:cubicBezTo>
                    <a:cubicBezTo>
                      <a:pt x="60" y="39"/>
                      <a:pt x="6" y="39"/>
                      <a:pt x="6" y="39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8150211" y="2297590"/>
                <a:ext cx="549075" cy="346264"/>
              </a:xfrm>
              <a:custGeom>
                <a:avLst/>
                <a:gdLst>
                  <a:gd name="T0" fmla="*/ 15 w 81"/>
                  <a:gd name="T1" fmla="*/ 12 h 51"/>
                  <a:gd name="T2" fmla="*/ 68 w 81"/>
                  <a:gd name="T3" fmla="*/ 26 h 51"/>
                  <a:gd name="T4" fmla="*/ 66 w 81"/>
                  <a:gd name="T5" fmla="*/ 39 h 51"/>
                  <a:gd name="T6" fmla="*/ 12 w 81"/>
                  <a:gd name="T7" fmla="*/ 39 h 51"/>
                  <a:gd name="T8" fmla="*/ 15 w 81"/>
                  <a:gd name="T9" fmla="*/ 12 h 51"/>
                  <a:gd name="T10" fmla="*/ 15 w 81"/>
                  <a:gd name="T11" fmla="*/ 0 h 51"/>
                  <a:gd name="T12" fmla="*/ 9 w 81"/>
                  <a:gd name="T13" fmla="*/ 2 h 51"/>
                  <a:gd name="T14" fmla="*/ 3 w 81"/>
                  <a:gd name="T15" fmla="*/ 11 h 51"/>
                  <a:gd name="T16" fmla="*/ 0 w 81"/>
                  <a:gd name="T17" fmla="*/ 38 h 51"/>
                  <a:gd name="T18" fmla="*/ 3 w 81"/>
                  <a:gd name="T19" fmla="*/ 47 h 51"/>
                  <a:gd name="T20" fmla="*/ 12 w 81"/>
                  <a:gd name="T21" fmla="*/ 51 h 51"/>
                  <a:gd name="T22" fmla="*/ 12 w 81"/>
                  <a:gd name="T23" fmla="*/ 51 h 51"/>
                  <a:gd name="T24" fmla="*/ 66 w 81"/>
                  <a:gd name="T25" fmla="*/ 51 h 51"/>
                  <a:gd name="T26" fmla="*/ 78 w 81"/>
                  <a:gd name="T27" fmla="*/ 40 h 51"/>
                  <a:gd name="T28" fmla="*/ 80 w 81"/>
                  <a:gd name="T29" fmla="*/ 28 h 51"/>
                  <a:gd name="T30" fmla="*/ 71 w 81"/>
                  <a:gd name="T31" fmla="*/ 15 h 51"/>
                  <a:gd name="T32" fmla="*/ 19 w 81"/>
                  <a:gd name="T33" fmla="*/ 1 h 51"/>
                  <a:gd name="T34" fmla="*/ 15 w 81"/>
                  <a:gd name="T3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" h="51">
                    <a:moveTo>
                      <a:pt x="15" y="12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5" y="12"/>
                      <a:pt x="15" y="12"/>
                      <a:pt x="15" y="12"/>
                    </a:cubicBezTo>
                    <a:moveTo>
                      <a:pt x="15" y="0"/>
                    </a:moveTo>
                    <a:cubicBezTo>
                      <a:pt x="13" y="0"/>
                      <a:pt x="11" y="1"/>
                      <a:pt x="9" y="2"/>
                    </a:cubicBezTo>
                    <a:cubicBezTo>
                      <a:pt x="6" y="4"/>
                      <a:pt x="4" y="7"/>
                      <a:pt x="3" y="1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1" y="45"/>
                      <a:pt x="3" y="47"/>
                    </a:cubicBezTo>
                    <a:cubicBezTo>
                      <a:pt x="5" y="50"/>
                      <a:pt x="9" y="51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72" y="51"/>
                      <a:pt x="78" y="46"/>
                      <a:pt x="78" y="40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1" y="22"/>
                      <a:pt x="77" y="16"/>
                      <a:pt x="71" y="15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</p:grp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7443" y="985032"/>
            <a:ext cx="3165230" cy="56949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6" name="矩形 35"/>
          <p:cNvSpPr/>
          <p:nvPr/>
        </p:nvSpPr>
        <p:spPr>
          <a:xfrm>
            <a:off x="4157114" y="3825905"/>
            <a:ext cx="3189890" cy="889220"/>
          </a:xfrm>
          <a:prstGeom prst="rect">
            <a:avLst/>
          </a:prstGeom>
          <a:noFill/>
          <a:ln w="38100" cap="flat" cmpd="sng" algn="ctr">
            <a:solidFill>
              <a:srgbClr val="ED542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 rot="2428243">
            <a:off x="4023640" y="3387823"/>
            <a:ext cx="277486" cy="364200"/>
            <a:chOff x="8140318" y="1708942"/>
            <a:chExt cx="712314" cy="934912"/>
          </a:xfrm>
        </p:grpSpPr>
        <p:sp>
          <p:nvSpPr>
            <p:cNvPr id="45" name="Freeform 31"/>
            <p:cNvSpPr/>
            <p:nvPr/>
          </p:nvSpPr>
          <p:spPr bwMode="auto">
            <a:xfrm>
              <a:off x="8189782" y="1753462"/>
              <a:ext cx="623274" cy="558968"/>
            </a:xfrm>
            <a:custGeom>
              <a:avLst/>
              <a:gdLst>
                <a:gd name="T0" fmla="*/ 69 w 92"/>
                <a:gd name="T1" fmla="*/ 83 h 83"/>
                <a:gd name="T2" fmla="*/ 67 w 92"/>
                <a:gd name="T3" fmla="*/ 83 h 83"/>
                <a:gd name="T4" fmla="*/ 3 w 92"/>
                <a:gd name="T5" fmla="*/ 53 h 83"/>
                <a:gd name="T6" fmla="*/ 0 w 92"/>
                <a:gd name="T7" fmla="*/ 49 h 83"/>
                <a:gd name="T8" fmla="*/ 1 w 92"/>
                <a:gd name="T9" fmla="*/ 45 h 83"/>
                <a:gd name="T10" fmla="*/ 28 w 92"/>
                <a:gd name="T11" fmla="*/ 3 h 83"/>
                <a:gd name="T12" fmla="*/ 33 w 92"/>
                <a:gd name="T13" fmla="*/ 0 h 83"/>
                <a:gd name="T14" fmla="*/ 33 w 92"/>
                <a:gd name="T15" fmla="*/ 0 h 83"/>
                <a:gd name="T16" fmla="*/ 37 w 92"/>
                <a:gd name="T17" fmla="*/ 2 h 83"/>
                <a:gd name="T18" fmla="*/ 89 w 92"/>
                <a:gd name="T19" fmla="*/ 49 h 83"/>
                <a:gd name="T20" fmla="*/ 90 w 92"/>
                <a:gd name="T21" fmla="*/ 57 h 83"/>
                <a:gd name="T22" fmla="*/ 74 w 92"/>
                <a:gd name="T23" fmla="*/ 80 h 83"/>
                <a:gd name="T24" fmla="*/ 69 w 92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3">
                  <a:moveTo>
                    <a:pt x="69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1" y="51"/>
                    <a:pt x="0" y="49"/>
                  </a:cubicBezTo>
                  <a:cubicBezTo>
                    <a:pt x="0" y="48"/>
                    <a:pt x="0" y="46"/>
                    <a:pt x="1" y="4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1" y="51"/>
                    <a:pt x="92" y="54"/>
                    <a:pt x="90" y="57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3" y="82"/>
                    <a:pt x="71" y="83"/>
                    <a:pt x="69" y="83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46" name="Freeform 32"/>
            <p:cNvSpPr>
              <a:spLocks noEditPoints="1"/>
            </p:cNvSpPr>
            <p:nvPr/>
          </p:nvSpPr>
          <p:spPr bwMode="auto">
            <a:xfrm>
              <a:off x="8140318" y="1708942"/>
              <a:ext cx="712314" cy="643061"/>
            </a:xfrm>
            <a:custGeom>
              <a:avLst/>
              <a:gdLst>
                <a:gd name="T0" fmla="*/ 40 w 105"/>
                <a:gd name="T1" fmla="*/ 12 h 95"/>
                <a:gd name="T2" fmla="*/ 92 w 105"/>
                <a:gd name="T3" fmla="*/ 60 h 95"/>
                <a:gd name="T4" fmla="*/ 76 w 105"/>
                <a:gd name="T5" fmla="*/ 83 h 95"/>
                <a:gd name="T6" fmla="*/ 13 w 105"/>
                <a:gd name="T7" fmla="*/ 54 h 95"/>
                <a:gd name="T8" fmla="*/ 40 w 105"/>
                <a:gd name="T9" fmla="*/ 12 h 95"/>
                <a:gd name="T10" fmla="*/ 40 w 105"/>
                <a:gd name="T11" fmla="*/ 0 h 95"/>
                <a:gd name="T12" fmla="*/ 39 w 105"/>
                <a:gd name="T13" fmla="*/ 1 h 95"/>
                <a:gd name="T14" fmla="*/ 30 w 105"/>
                <a:gd name="T15" fmla="*/ 6 h 95"/>
                <a:gd name="T16" fmla="*/ 3 w 105"/>
                <a:gd name="T17" fmla="*/ 47 h 95"/>
                <a:gd name="T18" fmla="*/ 1 w 105"/>
                <a:gd name="T19" fmla="*/ 57 h 95"/>
                <a:gd name="T20" fmla="*/ 8 w 105"/>
                <a:gd name="T21" fmla="*/ 65 h 95"/>
                <a:gd name="T22" fmla="*/ 71 w 105"/>
                <a:gd name="T23" fmla="*/ 94 h 95"/>
                <a:gd name="T24" fmla="*/ 76 w 105"/>
                <a:gd name="T25" fmla="*/ 95 h 95"/>
                <a:gd name="T26" fmla="*/ 86 w 105"/>
                <a:gd name="T27" fmla="*/ 90 h 95"/>
                <a:gd name="T28" fmla="*/ 102 w 105"/>
                <a:gd name="T29" fmla="*/ 66 h 95"/>
                <a:gd name="T30" fmla="*/ 100 w 105"/>
                <a:gd name="T31" fmla="*/ 51 h 95"/>
                <a:gd name="T32" fmla="*/ 48 w 105"/>
                <a:gd name="T33" fmla="*/ 4 h 95"/>
                <a:gd name="T34" fmla="*/ 40 w 105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95">
                  <a:moveTo>
                    <a:pt x="40" y="12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40" y="12"/>
                    <a:pt x="40" y="12"/>
                    <a:pt x="40" y="12"/>
                  </a:cubicBezTo>
                  <a:moveTo>
                    <a:pt x="40" y="0"/>
                  </a:moveTo>
                  <a:cubicBezTo>
                    <a:pt x="40" y="0"/>
                    <a:pt x="39" y="0"/>
                    <a:pt x="39" y="1"/>
                  </a:cubicBezTo>
                  <a:cubicBezTo>
                    <a:pt x="35" y="1"/>
                    <a:pt x="32" y="3"/>
                    <a:pt x="30" y="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0"/>
                    <a:pt x="5" y="63"/>
                    <a:pt x="8" y="65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3" y="95"/>
                    <a:pt x="75" y="95"/>
                    <a:pt x="76" y="95"/>
                  </a:cubicBezTo>
                  <a:cubicBezTo>
                    <a:pt x="80" y="95"/>
                    <a:pt x="84" y="93"/>
                    <a:pt x="86" y="90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5" y="61"/>
                    <a:pt x="104" y="55"/>
                    <a:pt x="100" y="5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6" y="2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47" name="Freeform 33"/>
            <p:cNvSpPr/>
            <p:nvPr/>
          </p:nvSpPr>
          <p:spPr bwMode="auto">
            <a:xfrm>
              <a:off x="8189785" y="2337163"/>
              <a:ext cx="460037" cy="267117"/>
            </a:xfrm>
            <a:custGeom>
              <a:avLst/>
              <a:gdLst>
                <a:gd name="T0" fmla="*/ 6 w 68"/>
                <a:gd name="T1" fmla="*/ 39 h 39"/>
                <a:gd name="T2" fmla="*/ 1 w 68"/>
                <a:gd name="T3" fmla="*/ 37 h 39"/>
                <a:gd name="T4" fmla="*/ 0 w 68"/>
                <a:gd name="T5" fmla="*/ 32 h 39"/>
                <a:gd name="T6" fmla="*/ 3 w 68"/>
                <a:gd name="T7" fmla="*/ 6 h 39"/>
                <a:gd name="T8" fmla="*/ 6 w 68"/>
                <a:gd name="T9" fmla="*/ 1 h 39"/>
                <a:gd name="T10" fmla="*/ 9 w 68"/>
                <a:gd name="T11" fmla="*/ 0 h 39"/>
                <a:gd name="T12" fmla="*/ 11 w 68"/>
                <a:gd name="T13" fmla="*/ 0 h 39"/>
                <a:gd name="T14" fmla="*/ 63 w 68"/>
                <a:gd name="T15" fmla="*/ 15 h 39"/>
                <a:gd name="T16" fmla="*/ 68 w 68"/>
                <a:gd name="T17" fmla="*/ 21 h 39"/>
                <a:gd name="T18" fmla="*/ 66 w 68"/>
                <a:gd name="T19" fmla="*/ 33 h 39"/>
                <a:gd name="T20" fmla="*/ 60 w 68"/>
                <a:gd name="T21" fmla="*/ 39 h 39"/>
                <a:gd name="T22" fmla="*/ 6 w 6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39">
                  <a:moveTo>
                    <a:pt x="6" y="39"/>
                  </a:moveTo>
                  <a:cubicBezTo>
                    <a:pt x="4" y="39"/>
                    <a:pt x="3" y="38"/>
                    <a:pt x="1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6" y="1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6" y="15"/>
                    <a:pt x="68" y="18"/>
                    <a:pt x="68" y="2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6"/>
                    <a:pt x="63" y="39"/>
                    <a:pt x="60" y="39"/>
                  </a:cubicBezTo>
                  <a:cubicBezTo>
                    <a:pt x="60" y="39"/>
                    <a:pt x="6" y="39"/>
                    <a:pt x="6" y="39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48" name="Freeform 34"/>
            <p:cNvSpPr>
              <a:spLocks noEditPoints="1"/>
            </p:cNvSpPr>
            <p:nvPr/>
          </p:nvSpPr>
          <p:spPr bwMode="auto">
            <a:xfrm>
              <a:off x="8150211" y="2297590"/>
              <a:ext cx="549075" cy="346264"/>
            </a:xfrm>
            <a:custGeom>
              <a:avLst/>
              <a:gdLst>
                <a:gd name="T0" fmla="*/ 15 w 81"/>
                <a:gd name="T1" fmla="*/ 12 h 51"/>
                <a:gd name="T2" fmla="*/ 68 w 81"/>
                <a:gd name="T3" fmla="*/ 26 h 51"/>
                <a:gd name="T4" fmla="*/ 66 w 81"/>
                <a:gd name="T5" fmla="*/ 39 h 51"/>
                <a:gd name="T6" fmla="*/ 12 w 81"/>
                <a:gd name="T7" fmla="*/ 39 h 51"/>
                <a:gd name="T8" fmla="*/ 15 w 81"/>
                <a:gd name="T9" fmla="*/ 12 h 51"/>
                <a:gd name="T10" fmla="*/ 15 w 81"/>
                <a:gd name="T11" fmla="*/ 0 h 51"/>
                <a:gd name="T12" fmla="*/ 9 w 81"/>
                <a:gd name="T13" fmla="*/ 2 h 51"/>
                <a:gd name="T14" fmla="*/ 3 w 81"/>
                <a:gd name="T15" fmla="*/ 11 h 51"/>
                <a:gd name="T16" fmla="*/ 0 w 81"/>
                <a:gd name="T17" fmla="*/ 38 h 51"/>
                <a:gd name="T18" fmla="*/ 3 w 81"/>
                <a:gd name="T19" fmla="*/ 47 h 51"/>
                <a:gd name="T20" fmla="*/ 12 w 81"/>
                <a:gd name="T21" fmla="*/ 51 h 51"/>
                <a:gd name="T22" fmla="*/ 12 w 81"/>
                <a:gd name="T23" fmla="*/ 51 h 51"/>
                <a:gd name="T24" fmla="*/ 66 w 81"/>
                <a:gd name="T25" fmla="*/ 51 h 51"/>
                <a:gd name="T26" fmla="*/ 78 w 81"/>
                <a:gd name="T27" fmla="*/ 40 h 51"/>
                <a:gd name="T28" fmla="*/ 80 w 81"/>
                <a:gd name="T29" fmla="*/ 28 h 51"/>
                <a:gd name="T30" fmla="*/ 71 w 81"/>
                <a:gd name="T31" fmla="*/ 15 h 51"/>
                <a:gd name="T32" fmla="*/ 19 w 81"/>
                <a:gd name="T33" fmla="*/ 1 h 51"/>
                <a:gd name="T34" fmla="*/ 15 w 81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1">
                  <a:moveTo>
                    <a:pt x="15" y="12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6" y="4"/>
                    <a:pt x="4" y="7"/>
                    <a:pt x="3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1" y="45"/>
                    <a:pt x="3" y="47"/>
                  </a:cubicBezTo>
                  <a:cubicBezTo>
                    <a:pt x="5" y="50"/>
                    <a:pt x="9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2" y="51"/>
                    <a:pt x="78" y="46"/>
                    <a:pt x="78" y="40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2"/>
                    <a:pt x="77" y="16"/>
                    <a:pt x="71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又比如跟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51PPT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模板的网站合作。提供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教程，植入我们的引流信息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0364" y="1631314"/>
            <a:ext cx="11911272" cy="4509773"/>
            <a:chOff x="229928" y="606513"/>
            <a:chExt cx="11911272" cy="450977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/>
            <a:srcRect r="2458"/>
            <a:stretch>
              <a:fillRect/>
            </a:stretch>
          </p:blipFill>
          <p:spPr>
            <a:xfrm>
              <a:off x="6012768" y="618988"/>
              <a:ext cx="6128432" cy="44755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928" y="606513"/>
              <a:ext cx="5691885" cy="450977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有些回答会反复上热榜，持续带来流量。比如这篇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回答，累计阅读量已接近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0" b="8922"/>
          <a:stretch>
            <a:fillRect/>
          </a:stretch>
        </p:blipFill>
        <p:spPr>
          <a:xfrm>
            <a:off x="834652" y="1097281"/>
            <a:ext cx="3165231" cy="5482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572" y="1087718"/>
            <a:ext cx="7270777" cy="54996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7" name="矩形 36"/>
          <p:cNvSpPr/>
          <p:nvPr/>
        </p:nvSpPr>
        <p:spPr>
          <a:xfrm>
            <a:off x="6483368" y="1108739"/>
            <a:ext cx="1208352" cy="714086"/>
          </a:xfrm>
          <a:prstGeom prst="rect">
            <a:avLst/>
          </a:prstGeom>
          <a:noFill/>
          <a:ln w="38100" cap="flat" cmpd="sng" algn="ctr">
            <a:solidFill>
              <a:srgbClr val="ED542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 rot="929401">
            <a:off x="6215783" y="784083"/>
            <a:ext cx="277486" cy="364200"/>
            <a:chOff x="8140318" y="1708942"/>
            <a:chExt cx="712314" cy="934912"/>
          </a:xfrm>
        </p:grpSpPr>
        <p:sp>
          <p:nvSpPr>
            <p:cNvPr id="39" name="Freeform 31"/>
            <p:cNvSpPr/>
            <p:nvPr/>
          </p:nvSpPr>
          <p:spPr bwMode="auto">
            <a:xfrm>
              <a:off x="8189782" y="1753462"/>
              <a:ext cx="623274" cy="558968"/>
            </a:xfrm>
            <a:custGeom>
              <a:avLst/>
              <a:gdLst>
                <a:gd name="T0" fmla="*/ 69 w 92"/>
                <a:gd name="T1" fmla="*/ 83 h 83"/>
                <a:gd name="T2" fmla="*/ 67 w 92"/>
                <a:gd name="T3" fmla="*/ 83 h 83"/>
                <a:gd name="T4" fmla="*/ 3 w 92"/>
                <a:gd name="T5" fmla="*/ 53 h 83"/>
                <a:gd name="T6" fmla="*/ 0 w 92"/>
                <a:gd name="T7" fmla="*/ 49 h 83"/>
                <a:gd name="T8" fmla="*/ 1 w 92"/>
                <a:gd name="T9" fmla="*/ 45 h 83"/>
                <a:gd name="T10" fmla="*/ 28 w 92"/>
                <a:gd name="T11" fmla="*/ 3 h 83"/>
                <a:gd name="T12" fmla="*/ 33 w 92"/>
                <a:gd name="T13" fmla="*/ 0 h 83"/>
                <a:gd name="T14" fmla="*/ 33 w 92"/>
                <a:gd name="T15" fmla="*/ 0 h 83"/>
                <a:gd name="T16" fmla="*/ 37 w 92"/>
                <a:gd name="T17" fmla="*/ 2 h 83"/>
                <a:gd name="T18" fmla="*/ 89 w 92"/>
                <a:gd name="T19" fmla="*/ 49 h 83"/>
                <a:gd name="T20" fmla="*/ 90 w 92"/>
                <a:gd name="T21" fmla="*/ 57 h 83"/>
                <a:gd name="T22" fmla="*/ 74 w 92"/>
                <a:gd name="T23" fmla="*/ 80 h 83"/>
                <a:gd name="T24" fmla="*/ 69 w 92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3">
                  <a:moveTo>
                    <a:pt x="69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1" y="51"/>
                    <a:pt x="0" y="49"/>
                  </a:cubicBezTo>
                  <a:cubicBezTo>
                    <a:pt x="0" y="48"/>
                    <a:pt x="0" y="46"/>
                    <a:pt x="1" y="4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1" y="51"/>
                    <a:pt x="92" y="54"/>
                    <a:pt x="90" y="57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3" y="82"/>
                    <a:pt x="71" y="83"/>
                    <a:pt x="69" y="83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40" name="Freeform 32"/>
            <p:cNvSpPr>
              <a:spLocks noEditPoints="1"/>
            </p:cNvSpPr>
            <p:nvPr/>
          </p:nvSpPr>
          <p:spPr bwMode="auto">
            <a:xfrm>
              <a:off x="8140318" y="1708942"/>
              <a:ext cx="712314" cy="643061"/>
            </a:xfrm>
            <a:custGeom>
              <a:avLst/>
              <a:gdLst>
                <a:gd name="T0" fmla="*/ 40 w 105"/>
                <a:gd name="T1" fmla="*/ 12 h 95"/>
                <a:gd name="T2" fmla="*/ 92 w 105"/>
                <a:gd name="T3" fmla="*/ 60 h 95"/>
                <a:gd name="T4" fmla="*/ 76 w 105"/>
                <a:gd name="T5" fmla="*/ 83 h 95"/>
                <a:gd name="T6" fmla="*/ 13 w 105"/>
                <a:gd name="T7" fmla="*/ 54 h 95"/>
                <a:gd name="T8" fmla="*/ 40 w 105"/>
                <a:gd name="T9" fmla="*/ 12 h 95"/>
                <a:gd name="T10" fmla="*/ 40 w 105"/>
                <a:gd name="T11" fmla="*/ 0 h 95"/>
                <a:gd name="T12" fmla="*/ 39 w 105"/>
                <a:gd name="T13" fmla="*/ 1 h 95"/>
                <a:gd name="T14" fmla="*/ 30 w 105"/>
                <a:gd name="T15" fmla="*/ 6 h 95"/>
                <a:gd name="T16" fmla="*/ 3 w 105"/>
                <a:gd name="T17" fmla="*/ 47 h 95"/>
                <a:gd name="T18" fmla="*/ 1 w 105"/>
                <a:gd name="T19" fmla="*/ 57 h 95"/>
                <a:gd name="T20" fmla="*/ 8 w 105"/>
                <a:gd name="T21" fmla="*/ 65 h 95"/>
                <a:gd name="T22" fmla="*/ 71 w 105"/>
                <a:gd name="T23" fmla="*/ 94 h 95"/>
                <a:gd name="T24" fmla="*/ 76 w 105"/>
                <a:gd name="T25" fmla="*/ 95 h 95"/>
                <a:gd name="T26" fmla="*/ 86 w 105"/>
                <a:gd name="T27" fmla="*/ 90 h 95"/>
                <a:gd name="T28" fmla="*/ 102 w 105"/>
                <a:gd name="T29" fmla="*/ 66 h 95"/>
                <a:gd name="T30" fmla="*/ 100 w 105"/>
                <a:gd name="T31" fmla="*/ 51 h 95"/>
                <a:gd name="T32" fmla="*/ 48 w 105"/>
                <a:gd name="T33" fmla="*/ 4 h 95"/>
                <a:gd name="T34" fmla="*/ 40 w 105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95">
                  <a:moveTo>
                    <a:pt x="40" y="12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40" y="12"/>
                    <a:pt x="40" y="12"/>
                    <a:pt x="40" y="12"/>
                  </a:cubicBezTo>
                  <a:moveTo>
                    <a:pt x="40" y="0"/>
                  </a:moveTo>
                  <a:cubicBezTo>
                    <a:pt x="40" y="0"/>
                    <a:pt x="39" y="0"/>
                    <a:pt x="39" y="1"/>
                  </a:cubicBezTo>
                  <a:cubicBezTo>
                    <a:pt x="35" y="1"/>
                    <a:pt x="32" y="3"/>
                    <a:pt x="30" y="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0"/>
                    <a:pt x="5" y="63"/>
                    <a:pt x="8" y="65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3" y="95"/>
                    <a:pt x="75" y="95"/>
                    <a:pt x="76" y="95"/>
                  </a:cubicBezTo>
                  <a:cubicBezTo>
                    <a:pt x="80" y="95"/>
                    <a:pt x="84" y="93"/>
                    <a:pt x="86" y="90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5" y="61"/>
                    <a:pt x="104" y="55"/>
                    <a:pt x="100" y="5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6" y="2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8189785" y="2337163"/>
              <a:ext cx="460037" cy="267117"/>
            </a:xfrm>
            <a:custGeom>
              <a:avLst/>
              <a:gdLst>
                <a:gd name="T0" fmla="*/ 6 w 68"/>
                <a:gd name="T1" fmla="*/ 39 h 39"/>
                <a:gd name="T2" fmla="*/ 1 w 68"/>
                <a:gd name="T3" fmla="*/ 37 h 39"/>
                <a:gd name="T4" fmla="*/ 0 w 68"/>
                <a:gd name="T5" fmla="*/ 32 h 39"/>
                <a:gd name="T6" fmla="*/ 3 w 68"/>
                <a:gd name="T7" fmla="*/ 6 h 39"/>
                <a:gd name="T8" fmla="*/ 6 w 68"/>
                <a:gd name="T9" fmla="*/ 1 h 39"/>
                <a:gd name="T10" fmla="*/ 9 w 68"/>
                <a:gd name="T11" fmla="*/ 0 h 39"/>
                <a:gd name="T12" fmla="*/ 11 w 68"/>
                <a:gd name="T13" fmla="*/ 0 h 39"/>
                <a:gd name="T14" fmla="*/ 63 w 68"/>
                <a:gd name="T15" fmla="*/ 15 h 39"/>
                <a:gd name="T16" fmla="*/ 68 w 68"/>
                <a:gd name="T17" fmla="*/ 21 h 39"/>
                <a:gd name="T18" fmla="*/ 66 w 68"/>
                <a:gd name="T19" fmla="*/ 33 h 39"/>
                <a:gd name="T20" fmla="*/ 60 w 68"/>
                <a:gd name="T21" fmla="*/ 39 h 39"/>
                <a:gd name="T22" fmla="*/ 6 w 6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39">
                  <a:moveTo>
                    <a:pt x="6" y="39"/>
                  </a:moveTo>
                  <a:cubicBezTo>
                    <a:pt x="4" y="39"/>
                    <a:pt x="3" y="38"/>
                    <a:pt x="1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6" y="1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6" y="15"/>
                    <a:pt x="68" y="18"/>
                    <a:pt x="68" y="2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6"/>
                    <a:pt x="63" y="39"/>
                    <a:pt x="60" y="39"/>
                  </a:cubicBezTo>
                  <a:cubicBezTo>
                    <a:pt x="60" y="39"/>
                    <a:pt x="6" y="39"/>
                    <a:pt x="6" y="39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8150211" y="2297590"/>
              <a:ext cx="549075" cy="346264"/>
            </a:xfrm>
            <a:custGeom>
              <a:avLst/>
              <a:gdLst>
                <a:gd name="T0" fmla="*/ 15 w 81"/>
                <a:gd name="T1" fmla="*/ 12 h 51"/>
                <a:gd name="T2" fmla="*/ 68 w 81"/>
                <a:gd name="T3" fmla="*/ 26 h 51"/>
                <a:gd name="T4" fmla="*/ 66 w 81"/>
                <a:gd name="T5" fmla="*/ 39 h 51"/>
                <a:gd name="T6" fmla="*/ 12 w 81"/>
                <a:gd name="T7" fmla="*/ 39 h 51"/>
                <a:gd name="T8" fmla="*/ 15 w 81"/>
                <a:gd name="T9" fmla="*/ 12 h 51"/>
                <a:gd name="T10" fmla="*/ 15 w 81"/>
                <a:gd name="T11" fmla="*/ 0 h 51"/>
                <a:gd name="T12" fmla="*/ 9 w 81"/>
                <a:gd name="T13" fmla="*/ 2 h 51"/>
                <a:gd name="T14" fmla="*/ 3 w 81"/>
                <a:gd name="T15" fmla="*/ 11 h 51"/>
                <a:gd name="T16" fmla="*/ 0 w 81"/>
                <a:gd name="T17" fmla="*/ 38 h 51"/>
                <a:gd name="T18" fmla="*/ 3 w 81"/>
                <a:gd name="T19" fmla="*/ 47 h 51"/>
                <a:gd name="T20" fmla="*/ 12 w 81"/>
                <a:gd name="T21" fmla="*/ 51 h 51"/>
                <a:gd name="T22" fmla="*/ 12 w 81"/>
                <a:gd name="T23" fmla="*/ 51 h 51"/>
                <a:gd name="T24" fmla="*/ 66 w 81"/>
                <a:gd name="T25" fmla="*/ 51 h 51"/>
                <a:gd name="T26" fmla="*/ 78 w 81"/>
                <a:gd name="T27" fmla="*/ 40 h 51"/>
                <a:gd name="T28" fmla="*/ 80 w 81"/>
                <a:gd name="T29" fmla="*/ 28 h 51"/>
                <a:gd name="T30" fmla="*/ 71 w 81"/>
                <a:gd name="T31" fmla="*/ 15 h 51"/>
                <a:gd name="T32" fmla="*/ 19 w 81"/>
                <a:gd name="T33" fmla="*/ 1 h 51"/>
                <a:gd name="T34" fmla="*/ 15 w 81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1">
                  <a:moveTo>
                    <a:pt x="15" y="12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6" y="4"/>
                    <a:pt x="4" y="7"/>
                    <a:pt x="3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1" y="45"/>
                    <a:pt x="3" y="47"/>
                  </a:cubicBezTo>
                  <a:cubicBezTo>
                    <a:pt x="5" y="50"/>
                    <a:pt x="9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2" y="51"/>
                    <a:pt x="78" y="46"/>
                    <a:pt x="78" y="40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2"/>
                    <a:pt x="77" y="16"/>
                    <a:pt x="71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/>
          <a:srcRect l="35076" r="54238" b="92013"/>
          <a:stretch>
            <a:fillRect/>
          </a:stretch>
        </p:blipFill>
        <p:spPr>
          <a:xfrm>
            <a:off x="6520330" y="1144724"/>
            <a:ext cx="1135530" cy="6420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有多篇关于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站的回答，阅读量均在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200W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9169" y="1011188"/>
            <a:ext cx="10853663" cy="5730270"/>
            <a:chOff x="427188" y="891659"/>
            <a:chExt cx="10853663" cy="5730270"/>
          </a:xfrm>
        </p:grpSpPr>
        <p:grpSp>
          <p:nvGrpSpPr>
            <p:cNvPr id="8" name="组合 7"/>
            <p:cNvGrpSpPr/>
            <p:nvPr/>
          </p:nvGrpSpPr>
          <p:grpSpPr>
            <a:xfrm>
              <a:off x="4163070" y="1087718"/>
              <a:ext cx="7117781" cy="5499690"/>
              <a:chOff x="3820355" y="1087718"/>
              <a:chExt cx="7117781" cy="549969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820355" y="1087718"/>
                <a:ext cx="7117781" cy="5499690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14" r="54617" b="93099"/>
              <a:stretch>
                <a:fillRect/>
              </a:stretch>
            </p:blipFill>
            <p:spPr>
              <a:xfrm>
                <a:off x="5854884" y="1126566"/>
                <a:ext cx="1649507" cy="693667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  <p:sp>
          <p:nvSpPr>
            <p:cNvPr id="9" name="矩形 8"/>
            <p:cNvSpPr/>
            <p:nvPr/>
          </p:nvSpPr>
          <p:spPr>
            <a:xfrm>
              <a:off x="6155765" y="1075764"/>
              <a:ext cx="1733175" cy="782917"/>
            </a:xfrm>
            <a:prstGeom prst="rect">
              <a:avLst/>
            </a:prstGeom>
            <a:noFill/>
            <a:ln w="38100" cap="flat" cmpd="sng" algn="ctr">
              <a:solidFill>
                <a:srgbClr val="ED542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 rot="929401">
              <a:off x="5774920" y="891659"/>
              <a:ext cx="277486" cy="364200"/>
              <a:chOff x="8140318" y="1708942"/>
              <a:chExt cx="712314" cy="934912"/>
            </a:xfrm>
          </p:grpSpPr>
          <p:sp>
            <p:nvSpPr>
              <p:cNvPr id="11" name="Freeform 31"/>
              <p:cNvSpPr/>
              <p:nvPr/>
            </p:nvSpPr>
            <p:spPr bwMode="auto">
              <a:xfrm>
                <a:off x="8189782" y="1753462"/>
                <a:ext cx="623274" cy="558968"/>
              </a:xfrm>
              <a:custGeom>
                <a:avLst/>
                <a:gdLst>
                  <a:gd name="T0" fmla="*/ 69 w 92"/>
                  <a:gd name="T1" fmla="*/ 83 h 83"/>
                  <a:gd name="T2" fmla="*/ 67 w 92"/>
                  <a:gd name="T3" fmla="*/ 83 h 83"/>
                  <a:gd name="T4" fmla="*/ 3 w 92"/>
                  <a:gd name="T5" fmla="*/ 53 h 83"/>
                  <a:gd name="T6" fmla="*/ 0 w 92"/>
                  <a:gd name="T7" fmla="*/ 49 h 83"/>
                  <a:gd name="T8" fmla="*/ 1 w 92"/>
                  <a:gd name="T9" fmla="*/ 45 h 83"/>
                  <a:gd name="T10" fmla="*/ 28 w 92"/>
                  <a:gd name="T11" fmla="*/ 3 h 83"/>
                  <a:gd name="T12" fmla="*/ 33 w 92"/>
                  <a:gd name="T13" fmla="*/ 0 h 83"/>
                  <a:gd name="T14" fmla="*/ 33 w 92"/>
                  <a:gd name="T15" fmla="*/ 0 h 83"/>
                  <a:gd name="T16" fmla="*/ 37 w 92"/>
                  <a:gd name="T17" fmla="*/ 2 h 83"/>
                  <a:gd name="T18" fmla="*/ 89 w 92"/>
                  <a:gd name="T19" fmla="*/ 49 h 83"/>
                  <a:gd name="T20" fmla="*/ 90 w 92"/>
                  <a:gd name="T21" fmla="*/ 57 h 83"/>
                  <a:gd name="T22" fmla="*/ 74 w 92"/>
                  <a:gd name="T23" fmla="*/ 80 h 83"/>
                  <a:gd name="T24" fmla="*/ 69 w 92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83">
                    <a:moveTo>
                      <a:pt x="69" y="83"/>
                    </a:moveTo>
                    <a:cubicBezTo>
                      <a:pt x="69" y="83"/>
                      <a:pt x="68" y="83"/>
                      <a:pt x="67" y="8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1" y="51"/>
                      <a:pt x="0" y="49"/>
                    </a:cubicBezTo>
                    <a:cubicBezTo>
                      <a:pt x="0" y="48"/>
                      <a:pt x="0" y="46"/>
                      <a:pt x="1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2"/>
                      <a:pt x="31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5" y="0"/>
                      <a:pt x="36" y="1"/>
                      <a:pt x="37" y="2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91" y="51"/>
                      <a:pt x="92" y="54"/>
                      <a:pt x="90" y="57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3" y="82"/>
                      <a:pt x="71" y="83"/>
                      <a:pt x="69" y="83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12" name="Freeform 32"/>
              <p:cNvSpPr>
                <a:spLocks noEditPoints="1"/>
              </p:cNvSpPr>
              <p:nvPr/>
            </p:nvSpPr>
            <p:spPr bwMode="auto">
              <a:xfrm>
                <a:off x="8140318" y="1708942"/>
                <a:ext cx="712314" cy="643061"/>
              </a:xfrm>
              <a:custGeom>
                <a:avLst/>
                <a:gdLst>
                  <a:gd name="T0" fmla="*/ 40 w 105"/>
                  <a:gd name="T1" fmla="*/ 12 h 95"/>
                  <a:gd name="T2" fmla="*/ 92 w 105"/>
                  <a:gd name="T3" fmla="*/ 60 h 95"/>
                  <a:gd name="T4" fmla="*/ 76 w 105"/>
                  <a:gd name="T5" fmla="*/ 83 h 95"/>
                  <a:gd name="T6" fmla="*/ 13 w 105"/>
                  <a:gd name="T7" fmla="*/ 54 h 95"/>
                  <a:gd name="T8" fmla="*/ 40 w 105"/>
                  <a:gd name="T9" fmla="*/ 12 h 95"/>
                  <a:gd name="T10" fmla="*/ 40 w 105"/>
                  <a:gd name="T11" fmla="*/ 0 h 95"/>
                  <a:gd name="T12" fmla="*/ 39 w 105"/>
                  <a:gd name="T13" fmla="*/ 1 h 95"/>
                  <a:gd name="T14" fmla="*/ 30 w 105"/>
                  <a:gd name="T15" fmla="*/ 6 h 95"/>
                  <a:gd name="T16" fmla="*/ 3 w 105"/>
                  <a:gd name="T17" fmla="*/ 47 h 95"/>
                  <a:gd name="T18" fmla="*/ 1 w 105"/>
                  <a:gd name="T19" fmla="*/ 57 h 95"/>
                  <a:gd name="T20" fmla="*/ 8 w 105"/>
                  <a:gd name="T21" fmla="*/ 65 h 95"/>
                  <a:gd name="T22" fmla="*/ 71 w 105"/>
                  <a:gd name="T23" fmla="*/ 94 h 95"/>
                  <a:gd name="T24" fmla="*/ 76 w 105"/>
                  <a:gd name="T25" fmla="*/ 95 h 95"/>
                  <a:gd name="T26" fmla="*/ 86 w 105"/>
                  <a:gd name="T27" fmla="*/ 90 h 95"/>
                  <a:gd name="T28" fmla="*/ 102 w 105"/>
                  <a:gd name="T29" fmla="*/ 66 h 95"/>
                  <a:gd name="T30" fmla="*/ 100 w 105"/>
                  <a:gd name="T31" fmla="*/ 51 h 95"/>
                  <a:gd name="T32" fmla="*/ 48 w 105"/>
                  <a:gd name="T33" fmla="*/ 4 h 95"/>
                  <a:gd name="T34" fmla="*/ 40 w 105"/>
                  <a:gd name="T3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5" h="95">
                    <a:moveTo>
                      <a:pt x="40" y="12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40" y="12"/>
                      <a:pt x="40" y="12"/>
                      <a:pt x="40" y="12"/>
                    </a:cubicBezTo>
                    <a:moveTo>
                      <a:pt x="40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35" y="1"/>
                      <a:pt x="32" y="3"/>
                      <a:pt x="30" y="6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50"/>
                      <a:pt x="0" y="54"/>
                      <a:pt x="1" y="57"/>
                    </a:cubicBezTo>
                    <a:cubicBezTo>
                      <a:pt x="2" y="60"/>
                      <a:pt x="5" y="63"/>
                      <a:pt x="8" y="65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3" y="95"/>
                      <a:pt x="75" y="95"/>
                      <a:pt x="76" y="95"/>
                    </a:cubicBezTo>
                    <a:cubicBezTo>
                      <a:pt x="80" y="95"/>
                      <a:pt x="84" y="93"/>
                      <a:pt x="86" y="90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5" y="61"/>
                      <a:pt x="104" y="55"/>
                      <a:pt x="100" y="51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6" y="2"/>
                      <a:pt x="43" y="0"/>
                      <a:pt x="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13" name="Freeform 33"/>
              <p:cNvSpPr/>
              <p:nvPr/>
            </p:nvSpPr>
            <p:spPr bwMode="auto">
              <a:xfrm>
                <a:off x="8189785" y="2337163"/>
                <a:ext cx="460037" cy="267117"/>
              </a:xfrm>
              <a:custGeom>
                <a:avLst/>
                <a:gdLst>
                  <a:gd name="T0" fmla="*/ 6 w 68"/>
                  <a:gd name="T1" fmla="*/ 39 h 39"/>
                  <a:gd name="T2" fmla="*/ 1 w 68"/>
                  <a:gd name="T3" fmla="*/ 37 h 39"/>
                  <a:gd name="T4" fmla="*/ 0 w 68"/>
                  <a:gd name="T5" fmla="*/ 32 h 39"/>
                  <a:gd name="T6" fmla="*/ 3 w 68"/>
                  <a:gd name="T7" fmla="*/ 6 h 39"/>
                  <a:gd name="T8" fmla="*/ 6 w 68"/>
                  <a:gd name="T9" fmla="*/ 1 h 39"/>
                  <a:gd name="T10" fmla="*/ 9 w 68"/>
                  <a:gd name="T11" fmla="*/ 0 h 39"/>
                  <a:gd name="T12" fmla="*/ 11 w 68"/>
                  <a:gd name="T13" fmla="*/ 0 h 39"/>
                  <a:gd name="T14" fmla="*/ 63 w 68"/>
                  <a:gd name="T15" fmla="*/ 15 h 39"/>
                  <a:gd name="T16" fmla="*/ 68 w 68"/>
                  <a:gd name="T17" fmla="*/ 21 h 39"/>
                  <a:gd name="T18" fmla="*/ 66 w 68"/>
                  <a:gd name="T19" fmla="*/ 33 h 39"/>
                  <a:gd name="T20" fmla="*/ 60 w 68"/>
                  <a:gd name="T21" fmla="*/ 39 h 39"/>
                  <a:gd name="T22" fmla="*/ 6 w 68"/>
                  <a:gd name="T2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39">
                    <a:moveTo>
                      <a:pt x="6" y="39"/>
                    </a:moveTo>
                    <a:cubicBezTo>
                      <a:pt x="4" y="39"/>
                      <a:pt x="3" y="38"/>
                      <a:pt x="1" y="37"/>
                    </a:cubicBezTo>
                    <a:cubicBezTo>
                      <a:pt x="0" y="36"/>
                      <a:pt x="0" y="34"/>
                      <a:pt x="0" y="3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4"/>
                      <a:pt x="5" y="2"/>
                      <a:pt x="6" y="1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6" y="15"/>
                      <a:pt x="68" y="18"/>
                      <a:pt x="68" y="21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6"/>
                      <a:pt x="63" y="39"/>
                      <a:pt x="60" y="39"/>
                    </a:cubicBezTo>
                    <a:cubicBezTo>
                      <a:pt x="60" y="39"/>
                      <a:pt x="6" y="39"/>
                      <a:pt x="6" y="39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14" name="Freeform 34"/>
              <p:cNvSpPr>
                <a:spLocks noEditPoints="1"/>
              </p:cNvSpPr>
              <p:nvPr/>
            </p:nvSpPr>
            <p:spPr bwMode="auto">
              <a:xfrm>
                <a:off x="8150211" y="2297590"/>
                <a:ext cx="549075" cy="346264"/>
              </a:xfrm>
              <a:custGeom>
                <a:avLst/>
                <a:gdLst>
                  <a:gd name="T0" fmla="*/ 15 w 81"/>
                  <a:gd name="T1" fmla="*/ 12 h 51"/>
                  <a:gd name="T2" fmla="*/ 68 w 81"/>
                  <a:gd name="T3" fmla="*/ 26 h 51"/>
                  <a:gd name="T4" fmla="*/ 66 w 81"/>
                  <a:gd name="T5" fmla="*/ 39 h 51"/>
                  <a:gd name="T6" fmla="*/ 12 w 81"/>
                  <a:gd name="T7" fmla="*/ 39 h 51"/>
                  <a:gd name="T8" fmla="*/ 15 w 81"/>
                  <a:gd name="T9" fmla="*/ 12 h 51"/>
                  <a:gd name="T10" fmla="*/ 15 w 81"/>
                  <a:gd name="T11" fmla="*/ 0 h 51"/>
                  <a:gd name="T12" fmla="*/ 9 w 81"/>
                  <a:gd name="T13" fmla="*/ 2 h 51"/>
                  <a:gd name="T14" fmla="*/ 3 w 81"/>
                  <a:gd name="T15" fmla="*/ 11 h 51"/>
                  <a:gd name="T16" fmla="*/ 0 w 81"/>
                  <a:gd name="T17" fmla="*/ 38 h 51"/>
                  <a:gd name="T18" fmla="*/ 3 w 81"/>
                  <a:gd name="T19" fmla="*/ 47 h 51"/>
                  <a:gd name="T20" fmla="*/ 12 w 81"/>
                  <a:gd name="T21" fmla="*/ 51 h 51"/>
                  <a:gd name="T22" fmla="*/ 12 w 81"/>
                  <a:gd name="T23" fmla="*/ 51 h 51"/>
                  <a:gd name="T24" fmla="*/ 66 w 81"/>
                  <a:gd name="T25" fmla="*/ 51 h 51"/>
                  <a:gd name="T26" fmla="*/ 78 w 81"/>
                  <a:gd name="T27" fmla="*/ 40 h 51"/>
                  <a:gd name="T28" fmla="*/ 80 w 81"/>
                  <a:gd name="T29" fmla="*/ 28 h 51"/>
                  <a:gd name="T30" fmla="*/ 71 w 81"/>
                  <a:gd name="T31" fmla="*/ 15 h 51"/>
                  <a:gd name="T32" fmla="*/ 19 w 81"/>
                  <a:gd name="T33" fmla="*/ 1 h 51"/>
                  <a:gd name="T34" fmla="*/ 15 w 81"/>
                  <a:gd name="T3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" h="51">
                    <a:moveTo>
                      <a:pt x="15" y="12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5" y="12"/>
                      <a:pt x="15" y="12"/>
                      <a:pt x="15" y="12"/>
                    </a:cubicBezTo>
                    <a:moveTo>
                      <a:pt x="15" y="0"/>
                    </a:moveTo>
                    <a:cubicBezTo>
                      <a:pt x="13" y="0"/>
                      <a:pt x="11" y="1"/>
                      <a:pt x="9" y="2"/>
                    </a:cubicBezTo>
                    <a:cubicBezTo>
                      <a:pt x="6" y="4"/>
                      <a:pt x="4" y="7"/>
                      <a:pt x="3" y="1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1" y="45"/>
                      <a:pt x="3" y="47"/>
                    </a:cubicBezTo>
                    <a:cubicBezTo>
                      <a:pt x="5" y="50"/>
                      <a:pt x="9" y="51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72" y="51"/>
                      <a:pt x="78" y="46"/>
                      <a:pt x="78" y="40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1" y="22"/>
                      <a:pt x="77" y="16"/>
                      <a:pt x="71" y="15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70" b="18431"/>
            <a:stretch>
              <a:fillRect/>
            </a:stretch>
          </p:blipFill>
          <p:spPr>
            <a:xfrm>
              <a:off x="427188" y="1105647"/>
              <a:ext cx="3575897" cy="55162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在回答时，根据问题种类不同，设置不同引流关键词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663562" y="1081741"/>
            <a:ext cx="8864877" cy="5498353"/>
            <a:chOff x="899526" y="938306"/>
            <a:chExt cx="8864877" cy="549835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8" b="28628"/>
            <a:stretch>
              <a:fillRect/>
            </a:stretch>
          </p:blipFill>
          <p:spPr>
            <a:xfrm>
              <a:off x="899526" y="938306"/>
              <a:ext cx="2602686" cy="549491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7" b="28279"/>
            <a:stretch>
              <a:fillRect/>
            </a:stretch>
          </p:blipFill>
          <p:spPr>
            <a:xfrm>
              <a:off x="3637552" y="962212"/>
              <a:ext cx="2805322" cy="547444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58" b="16254"/>
            <a:stretch>
              <a:fillRect/>
            </a:stretch>
          </p:blipFill>
          <p:spPr>
            <a:xfrm>
              <a:off x="6599172" y="966509"/>
              <a:ext cx="3165231" cy="545819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1" name="矩形 20"/>
          <p:cNvSpPr/>
          <p:nvPr/>
        </p:nvSpPr>
        <p:spPr>
          <a:xfrm>
            <a:off x="1642427" y="5513398"/>
            <a:ext cx="2606844" cy="1042790"/>
          </a:xfrm>
          <a:prstGeom prst="rect">
            <a:avLst/>
          </a:prstGeom>
          <a:noFill/>
          <a:ln w="38100" cap="flat" cmpd="sng" algn="ctr">
            <a:solidFill>
              <a:srgbClr val="ED542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 rot="929401">
            <a:off x="1374842" y="5188742"/>
            <a:ext cx="277486" cy="364200"/>
            <a:chOff x="8140318" y="1708942"/>
            <a:chExt cx="712314" cy="934912"/>
          </a:xfrm>
        </p:grpSpPr>
        <p:sp>
          <p:nvSpPr>
            <p:cNvPr id="23" name="Freeform 31"/>
            <p:cNvSpPr/>
            <p:nvPr/>
          </p:nvSpPr>
          <p:spPr bwMode="auto">
            <a:xfrm>
              <a:off x="8189782" y="1753462"/>
              <a:ext cx="623274" cy="558968"/>
            </a:xfrm>
            <a:custGeom>
              <a:avLst/>
              <a:gdLst>
                <a:gd name="T0" fmla="*/ 69 w 92"/>
                <a:gd name="T1" fmla="*/ 83 h 83"/>
                <a:gd name="T2" fmla="*/ 67 w 92"/>
                <a:gd name="T3" fmla="*/ 83 h 83"/>
                <a:gd name="T4" fmla="*/ 3 w 92"/>
                <a:gd name="T5" fmla="*/ 53 h 83"/>
                <a:gd name="T6" fmla="*/ 0 w 92"/>
                <a:gd name="T7" fmla="*/ 49 h 83"/>
                <a:gd name="T8" fmla="*/ 1 w 92"/>
                <a:gd name="T9" fmla="*/ 45 h 83"/>
                <a:gd name="T10" fmla="*/ 28 w 92"/>
                <a:gd name="T11" fmla="*/ 3 h 83"/>
                <a:gd name="T12" fmla="*/ 33 w 92"/>
                <a:gd name="T13" fmla="*/ 0 h 83"/>
                <a:gd name="T14" fmla="*/ 33 w 92"/>
                <a:gd name="T15" fmla="*/ 0 h 83"/>
                <a:gd name="T16" fmla="*/ 37 w 92"/>
                <a:gd name="T17" fmla="*/ 2 h 83"/>
                <a:gd name="T18" fmla="*/ 89 w 92"/>
                <a:gd name="T19" fmla="*/ 49 h 83"/>
                <a:gd name="T20" fmla="*/ 90 w 92"/>
                <a:gd name="T21" fmla="*/ 57 h 83"/>
                <a:gd name="T22" fmla="*/ 74 w 92"/>
                <a:gd name="T23" fmla="*/ 80 h 83"/>
                <a:gd name="T24" fmla="*/ 69 w 92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3">
                  <a:moveTo>
                    <a:pt x="69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1" y="51"/>
                    <a:pt x="0" y="49"/>
                  </a:cubicBezTo>
                  <a:cubicBezTo>
                    <a:pt x="0" y="48"/>
                    <a:pt x="0" y="46"/>
                    <a:pt x="1" y="4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1" y="51"/>
                    <a:pt x="92" y="54"/>
                    <a:pt x="90" y="57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3" y="82"/>
                    <a:pt x="71" y="83"/>
                    <a:pt x="69" y="83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4" name="Freeform 32"/>
            <p:cNvSpPr>
              <a:spLocks noEditPoints="1"/>
            </p:cNvSpPr>
            <p:nvPr/>
          </p:nvSpPr>
          <p:spPr bwMode="auto">
            <a:xfrm>
              <a:off x="8140318" y="1708942"/>
              <a:ext cx="712314" cy="643061"/>
            </a:xfrm>
            <a:custGeom>
              <a:avLst/>
              <a:gdLst>
                <a:gd name="T0" fmla="*/ 40 w 105"/>
                <a:gd name="T1" fmla="*/ 12 h 95"/>
                <a:gd name="T2" fmla="*/ 92 w 105"/>
                <a:gd name="T3" fmla="*/ 60 h 95"/>
                <a:gd name="T4" fmla="*/ 76 w 105"/>
                <a:gd name="T5" fmla="*/ 83 h 95"/>
                <a:gd name="T6" fmla="*/ 13 w 105"/>
                <a:gd name="T7" fmla="*/ 54 h 95"/>
                <a:gd name="T8" fmla="*/ 40 w 105"/>
                <a:gd name="T9" fmla="*/ 12 h 95"/>
                <a:gd name="T10" fmla="*/ 40 w 105"/>
                <a:gd name="T11" fmla="*/ 0 h 95"/>
                <a:gd name="T12" fmla="*/ 39 w 105"/>
                <a:gd name="T13" fmla="*/ 1 h 95"/>
                <a:gd name="T14" fmla="*/ 30 w 105"/>
                <a:gd name="T15" fmla="*/ 6 h 95"/>
                <a:gd name="T16" fmla="*/ 3 w 105"/>
                <a:gd name="T17" fmla="*/ 47 h 95"/>
                <a:gd name="T18" fmla="*/ 1 w 105"/>
                <a:gd name="T19" fmla="*/ 57 h 95"/>
                <a:gd name="T20" fmla="*/ 8 w 105"/>
                <a:gd name="T21" fmla="*/ 65 h 95"/>
                <a:gd name="T22" fmla="*/ 71 w 105"/>
                <a:gd name="T23" fmla="*/ 94 h 95"/>
                <a:gd name="T24" fmla="*/ 76 w 105"/>
                <a:gd name="T25" fmla="*/ 95 h 95"/>
                <a:gd name="T26" fmla="*/ 86 w 105"/>
                <a:gd name="T27" fmla="*/ 90 h 95"/>
                <a:gd name="T28" fmla="*/ 102 w 105"/>
                <a:gd name="T29" fmla="*/ 66 h 95"/>
                <a:gd name="T30" fmla="*/ 100 w 105"/>
                <a:gd name="T31" fmla="*/ 51 h 95"/>
                <a:gd name="T32" fmla="*/ 48 w 105"/>
                <a:gd name="T33" fmla="*/ 4 h 95"/>
                <a:gd name="T34" fmla="*/ 40 w 105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95">
                  <a:moveTo>
                    <a:pt x="40" y="12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40" y="12"/>
                    <a:pt x="40" y="12"/>
                    <a:pt x="40" y="12"/>
                  </a:cubicBezTo>
                  <a:moveTo>
                    <a:pt x="40" y="0"/>
                  </a:moveTo>
                  <a:cubicBezTo>
                    <a:pt x="40" y="0"/>
                    <a:pt x="39" y="0"/>
                    <a:pt x="39" y="1"/>
                  </a:cubicBezTo>
                  <a:cubicBezTo>
                    <a:pt x="35" y="1"/>
                    <a:pt x="32" y="3"/>
                    <a:pt x="30" y="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0"/>
                    <a:pt x="5" y="63"/>
                    <a:pt x="8" y="65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3" y="95"/>
                    <a:pt x="75" y="95"/>
                    <a:pt x="76" y="95"/>
                  </a:cubicBezTo>
                  <a:cubicBezTo>
                    <a:pt x="80" y="95"/>
                    <a:pt x="84" y="93"/>
                    <a:pt x="86" y="90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5" y="61"/>
                    <a:pt x="104" y="55"/>
                    <a:pt x="100" y="5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6" y="2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5" name="Freeform 33"/>
            <p:cNvSpPr/>
            <p:nvPr/>
          </p:nvSpPr>
          <p:spPr bwMode="auto">
            <a:xfrm>
              <a:off x="8189785" y="2337163"/>
              <a:ext cx="460037" cy="267117"/>
            </a:xfrm>
            <a:custGeom>
              <a:avLst/>
              <a:gdLst>
                <a:gd name="T0" fmla="*/ 6 w 68"/>
                <a:gd name="T1" fmla="*/ 39 h 39"/>
                <a:gd name="T2" fmla="*/ 1 w 68"/>
                <a:gd name="T3" fmla="*/ 37 h 39"/>
                <a:gd name="T4" fmla="*/ 0 w 68"/>
                <a:gd name="T5" fmla="*/ 32 h 39"/>
                <a:gd name="T6" fmla="*/ 3 w 68"/>
                <a:gd name="T7" fmla="*/ 6 h 39"/>
                <a:gd name="T8" fmla="*/ 6 w 68"/>
                <a:gd name="T9" fmla="*/ 1 h 39"/>
                <a:gd name="T10" fmla="*/ 9 w 68"/>
                <a:gd name="T11" fmla="*/ 0 h 39"/>
                <a:gd name="T12" fmla="*/ 11 w 68"/>
                <a:gd name="T13" fmla="*/ 0 h 39"/>
                <a:gd name="T14" fmla="*/ 63 w 68"/>
                <a:gd name="T15" fmla="*/ 15 h 39"/>
                <a:gd name="T16" fmla="*/ 68 w 68"/>
                <a:gd name="T17" fmla="*/ 21 h 39"/>
                <a:gd name="T18" fmla="*/ 66 w 68"/>
                <a:gd name="T19" fmla="*/ 33 h 39"/>
                <a:gd name="T20" fmla="*/ 60 w 68"/>
                <a:gd name="T21" fmla="*/ 39 h 39"/>
                <a:gd name="T22" fmla="*/ 6 w 6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39">
                  <a:moveTo>
                    <a:pt x="6" y="39"/>
                  </a:moveTo>
                  <a:cubicBezTo>
                    <a:pt x="4" y="39"/>
                    <a:pt x="3" y="38"/>
                    <a:pt x="1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6" y="1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6" y="15"/>
                    <a:pt x="68" y="18"/>
                    <a:pt x="68" y="2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6"/>
                    <a:pt x="63" y="39"/>
                    <a:pt x="60" y="39"/>
                  </a:cubicBezTo>
                  <a:cubicBezTo>
                    <a:pt x="60" y="39"/>
                    <a:pt x="6" y="39"/>
                    <a:pt x="6" y="39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6" name="Freeform 34"/>
            <p:cNvSpPr>
              <a:spLocks noEditPoints="1"/>
            </p:cNvSpPr>
            <p:nvPr/>
          </p:nvSpPr>
          <p:spPr bwMode="auto">
            <a:xfrm>
              <a:off x="8150211" y="2297590"/>
              <a:ext cx="549075" cy="346264"/>
            </a:xfrm>
            <a:custGeom>
              <a:avLst/>
              <a:gdLst>
                <a:gd name="T0" fmla="*/ 15 w 81"/>
                <a:gd name="T1" fmla="*/ 12 h 51"/>
                <a:gd name="T2" fmla="*/ 68 w 81"/>
                <a:gd name="T3" fmla="*/ 26 h 51"/>
                <a:gd name="T4" fmla="*/ 66 w 81"/>
                <a:gd name="T5" fmla="*/ 39 h 51"/>
                <a:gd name="T6" fmla="*/ 12 w 81"/>
                <a:gd name="T7" fmla="*/ 39 h 51"/>
                <a:gd name="T8" fmla="*/ 15 w 81"/>
                <a:gd name="T9" fmla="*/ 12 h 51"/>
                <a:gd name="T10" fmla="*/ 15 w 81"/>
                <a:gd name="T11" fmla="*/ 0 h 51"/>
                <a:gd name="T12" fmla="*/ 9 w 81"/>
                <a:gd name="T13" fmla="*/ 2 h 51"/>
                <a:gd name="T14" fmla="*/ 3 w 81"/>
                <a:gd name="T15" fmla="*/ 11 h 51"/>
                <a:gd name="T16" fmla="*/ 0 w 81"/>
                <a:gd name="T17" fmla="*/ 38 h 51"/>
                <a:gd name="T18" fmla="*/ 3 w 81"/>
                <a:gd name="T19" fmla="*/ 47 h 51"/>
                <a:gd name="T20" fmla="*/ 12 w 81"/>
                <a:gd name="T21" fmla="*/ 51 h 51"/>
                <a:gd name="T22" fmla="*/ 12 w 81"/>
                <a:gd name="T23" fmla="*/ 51 h 51"/>
                <a:gd name="T24" fmla="*/ 66 w 81"/>
                <a:gd name="T25" fmla="*/ 51 h 51"/>
                <a:gd name="T26" fmla="*/ 78 w 81"/>
                <a:gd name="T27" fmla="*/ 40 h 51"/>
                <a:gd name="T28" fmla="*/ 80 w 81"/>
                <a:gd name="T29" fmla="*/ 28 h 51"/>
                <a:gd name="T30" fmla="*/ 71 w 81"/>
                <a:gd name="T31" fmla="*/ 15 h 51"/>
                <a:gd name="T32" fmla="*/ 19 w 81"/>
                <a:gd name="T33" fmla="*/ 1 h 51"/>
                <a:gd name="T34" fmla="*/ 15 w 81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1">
                  <a:moveTo>
                    <a:pt x="15" y="12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6" y="4"/>
                    <a:pt x="4" y="7"/>
                    <a:pt x="3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1" y="45"/>
                    <a:pt x="3" y="47"/>
                  </a:cubicBezTo>
                  <a:cubicBezTo>
                    <a:pt x="5" y="50"/>
                    <a:pt x="9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2" y="51"/>
                    <a:pt x="78" y="46"/>
                    <a:pt x="78" y="40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2"/>
                    <a:pt x="77" y="16"/>
                    <a:pt x="71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150913" y="5191731"/>
            <a:ext cx="3050733" cy="1367446"/>
            <a:chOff x="1527242" y="5341142"/>
            <a:chExt cx="3050733" cy="1367446"/>
          </a:xfrm>
        </p:grpSpPr>
        <p:sp>
          <p:nvSpPr>
            <p:cNvPr id="27" name="矩形 26"/>
            <p:cNvSpPr/>
            <p:nvPr/>
          </p:nvSpPr>
          <p:spPr>
            <a:xfrm>
              <a:off x="1794826" y="5665798"/>
              <a:ext cx="2783149" cy="1042790"/>
            </a:xfrm>
            <a:prstGeom prst="rect">
              <a:avLst/>
            </a:prstGeom>
            <a:noFill/>
            <a:ln w="38100" cap="flat" cmpd="sng" algn="ctr">
              <a:solidFill>
                <a:srgbClr val="ED542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 rot="929401">
              <a:off x="1527242" y="5341142"/>
              <a:ext cx="277486" cy="364200"/>
              <a:chOff x="8140318" y="1708942"/>
              <a:chExt cx="712314" cy="934912"/>
            </a:xfrm>
          </p:grpSpPr>
          <p:sp>
            <p:nvSpPr>
              <p:cNvPr id="29" name="Freeform 31"/>
              <p:cNvSpPr/>
              <p:nvPr/>
            </p:nvSpPr>
            <p:spPr bwMode="auto">
              <a:xfrm>
                <a:off x="8189782" y="1753462"/>
                <a:ext cx="623274" cy="558968"/>
              </a:xfrm>
              <a:custGeom>
                <a:avLst/>
                <a:gdLst>
                  <a:gd name="T0" fmla="*/ 69 w 92"/>
                  <a:gd name="T1" fmla="*/ 83 h 83"/>
                  <a:gd name="T2" fmla="*/ 67 w 92"/>
                  <a:gd name="T3" fmla="*/ 83 h 83"/>
                  <a:gd name="T4" fmla="*/ 3 w 92"/>
                  <a:gd name="T5" fmla="*/ 53 h 83"/>
                  <a:gd name="T6" fmla="*/ 0 w 92"/>
                  <a:gd name="T7" fmla="*/ 49 h 83"/>
                  <a:gd name="T8" fmla="*/ 1 w 92"/>
                  <a:gd name="T9" fmla="*/ 45 h 83"/>
                  <a:gd name="T10" fmla="*/ 28 w 92"/>
                  <a:gd name="T11" fmla="*/ 3 h 83"/>
                  <a:gd name="T12" fmla="*/ 33 w 92"/>
                  <a:gd name="T13" fmla="*/ 0 h 83"/>
                  <a:gd name="T14" fmla="*/ 33 w 92"/>
                  <a:gd name="T15" fmla="*/ 0 h 83"/>
                  <a:gd name="T16" fmla="*/ 37 w 92"/>
                  <a:gd name="T17" fmla="*/ 2 h 83"/>
                  <a:gd name="T18" fmla="*/ 89 w 92"/>
                  <a:gd name="T19" fmla="*/ 49 h 83"/>
                  <a:gd name="T20" fmla="*/ 90 w 92"/>
                  <a:gd name="T21" fmla="*/ 57 h 83"/>
                  <a:gd name="T22" fmla="*/ 74 w 92"/>
                  <a:gd name="T23" fmla="*/ 80 h 83"/>
                  <a:gd name="T24" fmla="*/ 69 w 92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83">
                    <a:moveTo>
                      <a:pt x="69" y="83"/>
                    </a:moveTo>
                    <a:cubicBezTo>
                      <a:pt x="69" y="83"/>
                      <a:pt x="68" y="83"/>
                      <a:pt x="67" y="8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1" y="51"/>
                      <a:pt x="0" y="49"/>
                    </a:cubicBezTo>
                    <a:cubicBezTo>
                      <a:pt x="0" y="48"/>
                      <a:pt x="0" y="46"/>
                      <a:pt x="1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2"/>
                      <a:pt x="31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5" y="0"/>
                      <a:pt x="36" y="1"/>
                      <a:pt x="37" y="2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91" y="51"/>
                      <a:pt x="92" y="54"/>
                      <a:pt x="90" y="57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3" y="82"/>
                      <a:pt x="71" y="83"/>
                      <a:pt x="69" y="83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30" name="Freeform 32"/>
              <p:cNvSpPr>
                <a:spLocks noEditPoints="1"/>
              </p:cNvSpPr>
              <p:nvPr/>
            </p:nvSpPr>
            <p:spPr bwMode="auto">
              <a:xfrm>
                <a:off x="8140318" y="1708942"/>
                <a:ext cx="712314" cy="643061"/>
              </a:xfrm>
              <a:custGeom>
                <a:avLst/>
                <a:gdLst>
                  <a:gd name="T0" fmla="*/ 40 w 105"/>
                  <a:gd name="T1" fmla="*/ 12 h 95"/>
                  <a:gd name="T2" fmla="*/ 92 w 105"/>
                  <a:gd name="T3" fmla="*/ 60 h 95"/>
                  <a:gd name="T4" fmla="*/ 76 w 105"/>
                  <a:gd name="T5" fmla="*/ 83 h 95"/>
                  <a:gd name="T6" fmla="*/ 13 w 105"/>
                  <a:gd name="T7" fmla="*/ 54 h 95"/>
                  <a:gd name="T8" fmla="*/ 40 w 105"/>
                  <a:gd name="T9" fmla="*/ 12 h 95"/>
                  <a:gd name="T10" fmla="*/ 40 w 105"/>
                  <a:gd name="T11" fmla="*/ 0 h 95"/>
                  <a:gd name="T12" fmla="*/ 39 w 105"/>
                  <a:gd name="T13" fmla="*/ 1 h 95"/>
                  <a:gd name="T14" fmla="*/ 30 w 105"/>
                  <a:gd name="T15" fmla="*/ 6 h 95"/>
                  <a:gd name="T16" fmla="*/ 3 w 105"/>
                  <a:gd name="T17" fmla="*/ 47 h 95"/>
                  <a:gd name="T18" fmla="*/ 1 w 105"/>
                  <a:gd name="T19" fmla="*/ 57 h 95"/>
                  <a:gd name="T20" fmla="*/ 8 w 105"/>
                  <a:gd name="T21" fmla="*/ 65 h 95"/>
                  <a:gd name="T22" fmla="*/ 71 w 105"/>
                  <a:gd name="T23" fmla="*/ 94 h 95"/>
                  <a:gd name="T24" fmla="*/ 76 w 105"/>
                  <a:gd name="T25" fmla="*/ 95 h 95"/>
                  <a:gd name="T26" fmla="*/ 86 w 105"/>
                  <a:gd name="T27" fmla="*/ 90 h 95"/>
                  <a:gd name="T28" fmla="*/ 102 w 105"/>
                  <a:gd name="T29" fmla="*/ 66 h 95"/>
                  <a:gd name="T30" fmla="*/ 100 w 105"/>
                  <a:gd name="T31" fmla="*/ 51 h 95"/>
                  <a:gd name="T32" fmla="*/ 48 w 105"/>
                  <a:gd name="T33" fmla="*/ 4 h 95"/>
                  <a:gd name="T34" fmla="*/ 40 w 105"/>
                  <a:gd name="T3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5" h="95">
                    <a:moveTo>
                      <a:pt x="40" y="12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40" y="12"/>
                      <a:pt x="40" y="12"/>
                      <a:pt x="40" y="12"/>
                    </a:cubicBezTo>
                    <a:moveTo>
                      <a:pt x="40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35" y="1"/>
                      <a:pt x="32" y="3"/>
                      <a:pt x="30" y="6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50"/>
                      <a:pt x="0" y="54"/>
                      <a:pt x="1" y="57"/>
                    </a:cubicBezTo>
                    <a:cubicBezTo>
                      <a:pt x="2" y="60"/>
                      <a:pt x="5" y="63"/>
                      <a:pt x="8" y="65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3" y="95"/>
                      <a:pt x="75" y="95"/>
                      <a:pt x="76" y="95"/>
                    </a:cubicBezTo>
                    <a:cubicBezTo>
                      <a:pt x="80" y="95"/>
                      <a:pt x="84" y="93"/>
                      <a:pt x="86" y="90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5" y="61"/>
                      <a:pt x="104" y="55"/>
                      <a:pt x="100" y="51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6" y="2"/>
                      <a:pt x="43" y="0"/>
                      <a:pt x="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31" name="Freeform 33"/>
              <p:cNvSpPr/>
              <p:nvPr/>
            </p:nvSpPr>
            <p:spPr bwMode="auto">
              <a:xfrm>
                <a:off x="8189785" y="2337163"/>
                <a:ext cx="460037" cy="267117"/>
              </a:xfrm>
              <a:custGeom>
                <a:avLst/>
                <a:gdLst>
                  <a:gd name="T0" fmla="*/ 6 w 68"/>
                  <a:gd name="T1" fmla="*/ 39 h 39"/>
                  <a:gd name="T2" fmla="*/ 1 w 68"/>
                  <a:gd name="T3" fmla="*/ 37 h 39"/>
                  <a:gd name="T4" fmla="*/ 0 w 68"/>
                  <a:gd name="T5" fmla="*/ 32 h 39"/>
                  <a:gd name="T6" fmla="*/ 3 w 68"/>
                  <a:gd name="T7" fmla="*/ 6 h 39"/>
                  <a:gd name="T8" fmla="*/ 6 w 68"/>
                  <a:gd name="T9" fmla="*/ 1 h 39"/>
                  <a:gd name="T10" fmla="*/ 9 w 68"/>
                  <a:gd name="T11" fmla="*/ 0 h 39"/>
                  <a:gd name="T12" fmla="*/ 11 w 68"/>
                  <a:gd name="T13" fmla="*/ 0 h 39"/>
                  <a:gd name="T14" fmla="*/ 63 w 68"/>
                  <a:gd name="T15" fmla="*/ 15 h 39"/>
                  <a:gd name="T16" fmla="*/ 68 w 68"/>
                  <a:gd name="T17" fmla="*/ 21 h 39"/>
                  <a:gd name="T18" fmla="*/ 66 w 68"/>
                  <a:gd name="T19" fmla="*/ 33 h 39"/>
                  <a:gd name="T20" fmla="*/ 60 w 68"/>
                  <a:gd name="T21" fmla="*/ 39 h 39"/>
                  <a:gd name="T22" fmla="*/ 6 w 68"/>
                  <a:gd name="T2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39">
                    <a:moveTo>
                      <a:pt x="6" y="39"/>
                    </a:moveTo>
                    <a:cubicBezTo>
                      <a:pt x="4" y="39"/>
                      <a:pt x="3" y="38"/>
                      <a:pt x="1" y="37"/>
                    </a:cubicBezTo>
                    <a:cubicBezTo>
                      <a:pt x="0" y="36"/>
                      <a:pt x="0" y="34"/>
                      <a:pt x="0" y="3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4"/>
                      <a:pt x="5" y="2"/>
                      <a:pt x="6" y="1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6" y="15"/>
                      <a:pt x="68" y="18"/>
                      <a:pt x="68" y="21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6"/>
                      <a:pt x="63" y="39"/>
                      <a:pt x="60" y="39"/>
                    </a:cubicBezTo>
                    <a:cubicBezTo>
                      <a:pt x="60" y="39"/>
                      <a:pt x="6" y="39"/>
                      <a:pt x="6" y="39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32" name="Freeform 34"/>
              <p:cNvSpPr>
                <a:spLocks noEditPoints="1"/>
              </p:cNvSpPr>
              <p:nvPr/>
            </p:nvSpPr>
            <p:spPr bwMode="auto">
              <a:xfrm>
                <a:off x="8150211" y="2297590"/>
                <a:ext cx="549075" cy="346264"/>
              </a:xfrm>
              <a:custGeom>
                <a:avLst/>
                <a:gdLst>
                  <a:gd name="T0" fmla="*/ 15 w 81"/>
                  <a:gd name="T1" fmla="*/ 12 h 51"/>
                  <a:gd name="T2" fmla="*/ 68 w 81"/>
                  <a:gd name="T3" fmla="*/ 26 h 51"/>
                  <a:gd name="T4" fmla="*/ 66 w 81"/>
                  <a:gd name="T5" fmla="*/ 39 h 51"/>
                  <a:gd name="T6" fmla="*/ 12 w 81"/>
                  <a:gd name="T7" fmla="*/ 39 h 51"/>
                  <a:gd name="T8" fmla="*/ 15 w 81"/>
                  <a:gd name="T9" fmla="*/ 12 h 51"/>
                  <a:gd name="T10" fmla="*/ 15 w 81"/>
                  <a:gd name="T11" fmla="*/ 0 h 51"/>
                  <a:gd name="T12" fmla="*/ 9 w 81"/>
                  <a:gd name="T13" fmla="*/ 2 h 51"/>
                  <a:gd name="T14" fmla="*/ 3 w 81"/>
                  <a:gd name="T15" fmla="*/ 11 h 51"/>
                  <a:gd name="T16" fmla="*/ 0 w 81"/>
                  <a:gd name="T17" fmla="*/ 38 h 51"/>
                  <a:gd name="T18" fmla="*/ 3 w 81"/>
                  <a:gd name="T19" fmla="*/ 47 h 51"/>
                  <a:gd name="T20" fmla="*/ 12 w 81"/>
                  <a:gd name="T21" fmla="*/ 51 h 51"/>
                  <a:gd name="T22" fmla="*/ 12 w 81"/>
                  <a:gd name="T23" fmla="*/ 51 h 51"/>
                  <a:gd name="T24" fmla="*/ 66 w 81"/>
                  <a:gd name="T25" fmla="*/ 51 h 51"/>
                  <a:gd name="T26" fmla="*/ 78 w 81"/>
                  <a:gd name="T27" fmla="*/ 40 h 51"/>
                  <a:gd name="T28" fmla="*/ 80 w 81"/>
                  <a:gd name="T29" fmla="*/ 28 h 51"/>
                  <a:gd name="T30" fmla="*/ 71 w 81"/>
                  <a:gd name="T31" fmla="*/ 15 h 51"/>
                  <a:gd name="T32" fmla="*/ 19 w 81"/>
                  <a:gd name="T33" fmla="*/ 1 h 51"/>
                  <a:gd name="T34" fmla="*/ 15 w 81"/>
                  <a:gd name="T3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" h="51">
                    <a:moveTo>
                      <a:pt x="15" y="12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5" y="12"/>
                      <a:pt x="15" y="12"/>
                      <a:pt x="15" y="12"/>
                    </a:cubicBezTo>
                    <a:moveTo>
                      <a:pt x="15" y="0"/>
                    </a:moveTo>
                    <a:cubicBezTo>
                      <a:pt x="13" y="0"/>
                      <a:pt x="11" y="1"/>
                      <a:pt x="9" y="2"/>
                    </a:cubicBezTo>
                    <a:cubicBezTo>
                      <a:pt x="6" y="4"/>
                      <a:pt x="4" y="7"/>
                      <a:pt x="3" y="1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1" y="45"/>
                      <a:pt x="3" y="47"/>
                    </a:cubicBezTo>
                    <a:cubicBezTo>
                      <a:pt x="5" y="50"/>
                      <a:pt x="9" y="51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72" y="51"/>
                      <a:pt x="78" y="46"/>
                      <a:pt x="78" y="40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1" y="22"/>
                      <a:pt x="77" y="16"/>
                      <a:pt x="71" y="15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142136" y="5200696"/>
            <a:ext cx="3364499" cy="1367446"/>
            <a:chOff x="1527242" y="5341142"/>
            <a:chExt cx="3364499" cy="1367446"/>
          </a:xfrm>
        </p:grpSpPr>
        <p:sp>
          <p:nvSpPr>
            <p:cNvPr id="35" name="矩形 34"/>
            <p:cNvSpPr/>
            <p:nvPr/>
          </p:nvSpPr>
          <p:spPr>
            <a:xfrm>
              <a:off x="1794826" y="5665798"/>
              <a:ext cx="3096915" cy="1042790"/>
            </a:xfrm>
            <a:prstGeom prst="rect">
              <a:avLst/>
            </a:prstGeom>
            <a:noFill/>
            <a:ln w="38100" cap="flat" cmpd="sng" algn="ctr">
              <a:solidFill>
                <a:srgbClr val="ED542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 rot="929401">
              <a:off x="1527242" y="5341142"/>
              <a:ext cx="277486" cy="364200"/>
              <a:chOff x="8140318" y="1708942"/>
              <a:chExt cx="712314" cy="934912"/>
            </a:xfrm>
          </p:grpSpPr>
          <p:sp>
            <p:nvSpPr>
              <p:cNvPr id="37" name="Freeform 31"/>
              <p:cNvSpPr/>
              <p:nvPr/>
            </p:nvSpPr>
            <p:spPr bwMode="auto">
              <a:xfrm>
                <a:off x="8189782" y="1753462"/>
                <a:ext cx="623274" cy="558968"/>
              </a:xfrm>
              <a:custGeom>
                <a:avLst/>
                <a:gdLst>
                  <a:gd name="T0" fmla="*/ 69 w 92"/>
                  <a:gd name="T1" fmla="*/ 83 h 83"/>
                  <a:gd name="T2" fmla="*/ 67 w 92"/>
                  <a:gd name="T3" fmla="*/ 83 h 83"/>
                  <a:gd name="T4" fmla="*/ 3 w 92"/>
                  <a:gd name="T5" fmla="*/ 53 h 83"/>
                  <a:gd name="T6" fmla="*/ 0 w 92"/>
                  <a:gd name="T7" fmla="*/ 49 h 83"/>
                  <a:gd name="T8" fmla="*/ 1 w 92"/>
                  <a:gd name="T9" fmla="*/ 45 h 83"/>
                  <a:gd name="T10" fmla="*/ 28 w 92"/>
                  <a:gd name="T11" fmla="*/ 3 h 83"/>
                  <a:gd name="T12" fmla="*/ 33 w 92"/>
                  <a:gd name="T13" fmla="*/ 0 h 83"/>
                  <a:gd name="T14" fmla="*/ 33 w 92"/>
                  <a:gd name="T15" fmla="*/ 0 h 83"/>
                  <a:gd name="T16" fmla="*/ 37 w 92"/>
                  <a:gd name="T17" fmla="*/ 2 h 83"/>
                  <a:gd name="T18" fmla="*/ 89 w 92"/>
                  <a:gd name="T19" fmla="*/ 49 h 83"/>
                  <a:gd name="T20" fmla="*/ 90 w 92"/>
                  <a:gd name="T21" fmla="*/ 57 h 83"/>
                  <a:gd name="T22" fmla="*/ 74 w 92"/>
                  <a:gd name="T23" fmla="*/ 80 h 83"/>
                  <a:gd name="T24" fmla="*/ 69 w 92"/>
                  <a:gd name="T2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83">
                    <a:moveTo>
                      <a:pt x="69" y="83"/>
                    </a:moveTo>
                    <a:cubicBezTo>
                      <a:pt x="69" y="83"/>
                      <a:pt x="68" y="83"/>
                      <a:pt x="67" y="8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1" y="51"/>
                      <a:pt x="0" y="49"/>
                    </a:cubicBezTo>
                    <a:cubicBezTo>
                      <a:pt x="0" y="48"/>
                      <a:pt x="0" y="46"/>
                      <a:pt x="1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2"/>
                      <a:pt x="31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5" y="0"/>
                      <a:pt x="36" y="1"/>
                      <a:pt x="37" y="2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91" y="51"/>
                      <a:pt x="92" y="54"/>
                      <a:pt x="90" y="57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3" y="82"/>
                      <a:pt x="71" y="83"/>
                      <a:pt x="69" y="83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38" name="Freeform 32"/>
              <p:cNvSpPr>
                <a:spLocks noEditPoints="1"/>
              </p:cNvSpPr>
              <p:nvPr/>
            </p:nvSpPr>
            <p:spPr bwMode="auto">
              <a:xfrm>
                <a:off x="8140318" y="1708942"/>
                <a:ext cx="712314" cy="643061"/>
              </a:xfrm>
              <a:custGeom>
                <a:avLst/>
                <a:gdLst>
                  <a:gd name="T0" fmla="*/ 40 w 105"/>
                  <a:gd name="T1" fmla="*/ 12 h 95"/>
                  <a:gd name="T2" fmla="*/ 92 w 105"/>
                  <a:gd name="T3" fmla="*/ 60 h 95"/>
                  <a:gd name="T4" fmla="*/ 76 w 105"/>
                  <a:gd name="T5" fmla="*/ 83 h 95"/>
                  <a:gd name="T6" fmla="*/ 13 w 105"/>
                  <a:gd name="T7" fmla="*/ 54 h 95"/>
                  <a:gd name="T8" fmla="*/ 40 w 105"/>
                  <a:gd name="T9" fmla="*/ 12 h 95"/>
                  <a:gd name="T10" fmla="*/ 40 w 105"/>
                  <a:gd name="T11" fmla="*/ 0 h 95"/>
                  <a:gd name="T12" fmla="*/ 39 w 105"/>
                  <a:gd name="T13" fmla="*/ 1 h 95"/>
                  <a:gd name="T14" fmla="*/ 30 w 105"/>
                  <a:gd name="T15" fmla="*/ 6 h 95"/>
                  <a:gd name="T16" fmla="*/ 3 w 105"/>
                  <a:gd name="T17" fmla="*/ 47 h 95"/>
                  <a:gd name="T18" fmla="*/ 1 w 105"/>
                  <a:gd name="T19" fmla="*/ 57 h 95"/>
                  <a:gd name="T20" fmla="*/ 8 w 105"/>
                  <a:gd name="T21" fmla="*/ 65 h 95"/>
                  <a:gd name="T22" fmla="*/ 71 w 105"/>
                  <a:gd name="T23" fmla="*/ 94 h 95"/>
                  <a:gd name="T24" fmla="*/ 76 w 105"/>
                  <a:gd name="T25" fmla="*/ 95 h 95"/>
                  <a:gd name="T26" fmla="*/ 86 w 105"/>
                  <a:gd name="T27" fmla="*/ 90 h 95"/>
                  <a:gd name="T28" fmla="*/ 102 w 105"/>
                  <a:gd name="T29" fmla="*/ 66 h 95"/>
                  <a:gd name="T30" fmla="*/ 100 w 105"/>
                  <a:gd name="T31" fmla="*/ 51 h 95"/>
                  <a:gd name="T32" fmla="*/ 48 w 105"/>
                  <a:gd name="T33" fmla="*/ 4 h 95"/>
                  <a:gd name="T34" fmla="*/ 40 w 105"/>
                  <a:gd name="T3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5" h="95">
                    <a:moveTo>
                      <a:pt x="40" y="12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40" y="12"/>
                      <a:pt x="40" y="12"/>
                      <a:pt x="40" y="12"/>
                    </a:cubicBezTo>
                    <a:moveTo>
                      <a:pt x="40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35" y="1"/>
                      <a:pt x="32" y="3"/>
                      <a:pt x="30" y="6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50"/>
                      <a:pt x="0" y="54"/>
                      <a:pt x="1" y="57"/>
                    </a:cubicBezTo>
                    <a:cubicBezTo>
                      <a:pt x="2" y="60"/>
                      <a:pt x="5" y="63"/>
                      <a:pt x="8" y="65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3" y="95"/>
                      <a:pt x="75" y="95"/>
                      <a:pt x="76" y="95"/>
                    </a:cubicBezTo>
                    <a:cubicBezTo>
                      <a:pt x="80" y="95"/>
                      <a:pt x="84" y="93"/>
                      <a:pt x="86" y="90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5" y="61"/>
                      <a:pt x="104" y="55"/>
                      <a:pt x="100" y="51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6" y="2"/>
                      <a:pt x="43" y="0"/>
                      <a:pt x="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39" name="Freeform 33"/>
              <p:cNvSpPr/>
              <p:nvPr/>
            </p:nvSpPr>
            <p:spPr bwMode="auto">
              <a:xfrm>
                <a:off x="8189785" y="2337163"/>
                <a:ext cx="460037" cy="267117"/>
              </a:xfrm>
              <a:custGeom>
                <a:avLst/>
                <a:gdLst>
                  <a:gd name="T0" fmla="*/ 6 w 68"/>
                  <a:gd name="T1" fmla="*/ 39 h 39"/>
                  <a:gd name="T2" fmla="*/ 1 w 68"/>
                  <a:gd name="T3" fmla="*/ 37 h 39"/>
                  <a:gd name="T4" fmla="*/ 0 w 68"/>
                  <a:gd name="T5" fmla="*/ 32 h 39"/>
                  <a:gd name="T6" fmla="*/ 3 w 68"/>
                  <a:gd name="T7" fmla="*/ 6 h 39"/>
                  <a:gd name="T8" fmla="*/ 6 w 68"/>
                  <a:gd name="T9" fmla="*/ 1 h 39"/>
                  <a:gd name="T10" fmla="*/ 9 w 68"/>
                  <a:gd name="T11" fmla="*/ 0 h 39"/>
                  <a:gd name="T12" fmla="*/ 11 w 68"/>
                  <a:gd name="T13" fmla="*/ 0 h 39"/>
                  <a:gd name="T14" fmla="*/ 63 w 68"/>
                  <a:gd name="T15" fmla="*/ 15 h 39"/>
                  <a:gd name="T16" fmla="*/ 68 w 68"/>
                  <a:gd name="T17" fmla="*/ 21 h 39"/>
                  <a:gd name="T18" fmla="*/ 66 w 68"/>
                  <a:gd name="T19" fmla="*/ 33 h 39"/>
                  <a:gd name="T20" fmla="*/ 60 w 68"/>
                  <a:gd name="T21" fmla="*/ 39 h 39"/>
                  <a:gd name="T22" fmla="*/ 6 w 68"/>
                  <a:gd name="T2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39">
                    <a:moveTo>
                      <a:pt x="6" y="39"/>
                    </a:moveTo>
                    <a:cubicBezTo>
                      <a:pt x="4" y="39"/>
                      <a:pt x="3" y="38"/>
                      <a:pt x="1" y="37"/>
                    </a:cubicBezTo>
                    <a:cubicBezTo>
                      <a:pt x="0" y="36"/>
                      <a:pt x="0" y="34"/>
                      <a:pt x="0" y="32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4"/>
                      <a:pt x="5" y="2"/>
                      <a:pt x="6" y="1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6" y="15"/>
                      <a:pt x="68" y="18"/>
                      <a:pt x="68" y="21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6"/>
                      <a:pt x="63" y="39"/>
                      <a:pt x="60" y="39"/>
                    </a:cubicBezTo>
                    <a:cubicBezTo>
                      <a:pt x="60" y="39"/>
                      <a:pt x="6" y="39"/>
                      <a:pt x="6" y="39"/>
                    </a:cubicBezTo>
                    <a:close/>
                  </a:path>
                </a:pathLst>
              </a:custGeom>
              <a:solidFill>
                <a:srgbClr val="FFC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  <p:sp>
            <p:nvSpPr>
              <p:cNvPr id="40" name="Freeform 34"/>
              <p:cNvSpPr>
                <a:spLocks noEditPoints="1"/>
              </p:cNvSpPr>
              <p:nvPr/>
            </p:nvSpPr>
            <p:spPr bwMode="auto">
              <a:xfrm>
                <a:off x="8150211" y="2297590"/>
                <a:ext cx="549075" cy="346264"/>
              </a:xfrm>
              <a:custGeom>
                <a:avLst/>
                <a:gdLst>
                  <a:gd name="T0" fmla="*/ 15 w 81"/>
                  <a:gd name="T1" fmla="*/ 12 h 51"/>
                  <a:gd name="T2" fmla="*/ 68 w 81"/>
                  <a:gd name="T3" fmla="*/ 26 h 51"/>
                  <a:gd name="T4" fmla="*/ 66 w 81"/>
                  <a:gd name="T5" fmla="*/ 39 h 51"/>
                  <a:gd name="T6" fmla="*/ 12 w 81"/>
                  <a:gd name="T7" fmla="*/ 39 h 51"/>
                  <a:gd name="T8" fmla="*/ 15 w 81"/>
                  <a:gd name="T9" fmla="*/ 12 h 51"/>
                  <a:gd name="T10" fmla="*/ 15 w 81"/>
                  <a:gd name="T11" fmla="*/ 0 h 51"/>
                  <a:gd name="T12" fmla="*/ 9 w 81"/>
                  <a:gd name="T13" fmla="*/ 2 h 51"/>
                  <a:gd name="T14" fmla="*/ 3 w 81"/>
                  <a:gd name="T15" fmla="*/ 11 h 51"/>
                  <a:gd name="T16" fmla="*/ 0 w 81"/>
                  <a:gd name="T17" fmla="*/ 38 h 51"/>
                  <a:gd name="T18" fmla="*/ 3 w 81"/>
                  <a:gd name="T19" fmla="*/ 47 h 51"/>
                  <a:gd name="T20" fmla="*/ 12 w 81"/>
                  <a:gd name="T21" fmla="*/ 51 h 51"/>
                  <a:gd name="T22" fmla="*/ 12 w 81"/>
                  <a:gd name="T23" fmla="*/ 51 h 51"/>
                  <a:gd name="T24" fmla="*/ 66 w 81"/>
                  <a:gd name="T25" fmla="*/ 51 h 51"/>
                  <a:gd name="T26" fmla="*/ 78 w 81"/>
                  <a:gd name="T27" fmla="*/ 40 h 51"/>
                  <a:gd name="T28" fmla="*/ 80 w 81"/>
                  <a:gd name="T29" fmla="*/ 28 h 51"/>
                  <a:gd name="T30" fmla="*/ 71 w 81"/>
                  <a:gd name="T31" fmla="*/ 15 h 51"/>
                  <a:gd name="T32" fmla="*/ 19 w 81"/>
                  <a:gd name="T33" fmla="*/ 1 h 51"/>
                  <a:gd name="T34" fmla="*/ 15 w 81"/>
                  <a:gd name="T3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" h="51">
                    <a:moveTo>
                      <a:pt x="15" y="12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5" y="12"/>
                      <a:pt x="15" y="12"/>
                      <a:pt x="15" y="12"/>
                    </a:cubicBezTo>
                    <a:moveTo>
                      <a:pt x="15" y="0"/>
                    </a:moveTo>
                    <a:cubicBezTo>
                      <a:pt x="13" y="0"/>
                      <a:pt x="11" y="1"/>
                      <a:pt x="9" y="2"/>
                    </a:cubicBezTo>
                    <a:cubicBezTo>
                      <a:pt x="6" y="4"/>
                      <a:pt x="4" y="7"/>
                      <a:pt x="3" y="1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1" y="45"/>
                      <a:pt x="3" y="47"/>
                    </a:cubicBezTo>
                    <a:cubicBezTo>
                      <a:pt x="5" y="50"/>
                      <a:pt x="9" y="51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72" y="51"/>
                      <a:pt x="78" y="46"/>
                      <a:pt x="78" y="40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1" y="22"/>
                      <a:pt x="77" y="16"/>
                      <a:pt x="71" y="15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E2E2E"/>
                  </a:solidFill>
                  <a:effectLst/>
                  <a:uLnTx/>
                  <a:uFillTx/>
                  <a:latin typeface="Source Han Sans Light"/>
                  <a:ea typeface="思源黑体 CN Light"/>
                  <a:cs typeface="+mn-cs"/>
                </a:endParaRPr>
              </a:p>
            </p:txBody>
          </p:sp>
        </p:grpSp>
      </p:grpSp>
      <p:cxnSp>
        <p:nvCxnSpPr>
          <p:cNvPr id="42" name="直接连接符 41"/>
          <p:cNvCxnSpPr/>
          <p:nvPr/>
        </p:nvCxnSpPr>
        <p:spPr>
          <a:xfrm>
            <a:off x="3362325" y="6215063"/>
            <a:ext cx="547688" cy="0"/>
          </a:xfrm>
          <a:prstGeom prst="line">
            <a:avLst/>
          </a:prstGeom>
          <a:ln w="57150">
            <a:solidFill>
              <a:srgbClr val="FFD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914900" y="6048376"/>
            <a:ext cx="547688" cy="0"/>
          </a:xfrm>
          <a:prstGeom prst="line">
            <a:avLst/>
          </a:prstGeom>
          <a:ln w="57150">
            <a:solidFill>
              <a:srgbClr val="FFD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9505950" y="6334127"/>
            <a:ext cx="547688" cy="0"/>
          </a:xfrm>
          <a:prstGeom prst="line">
            <a:avLst/>
          </a:prstGeom>
          <a:ln w="57150">
            <a:solidFill>
              <a:srgbClr val="FFD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比较经典的是一篇介绍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回答（介绍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和平滑动画功能），单篇导粉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8K+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1"/>
          </p:cNvPr>
          <p:cNvSpPr/>
          <p:nvPr/>
        </p:nvSpPr>
        <p:spPr>
          <a:xfrm>
            <a:off x="2016999" y="1190563"/>
            <a:ext cx="815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有没有哪张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是你自己做了之后觉得暗爽不已的？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（点击可跳转链接）</a:t>
            </a:r>
            <a:endParaRPr lang="zh-CN" altLang="en-US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17" y="1807826"/>
            <a:ext cx="7280606" cy="49704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在文中，我们设置了多个钩子，首先是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导出的视频，末尾加了引流页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【漫威】 知乎广告+BG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24000" y="1151194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400" b="1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状态，知乎「推荐」流会推荐视频，内容吸睛的视频能够吸引用户点进回答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9" b="17891"/>
          <a:stretch>
            <a:fillRect/>
          </a:stretch>
        </p:blipFill>
        <p:spPr>
          <a:xfrm>
            <a:off x="1312906" y="1496653"/>
            <a:ext cx="3165231" cy="4967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2" b="18306"/>
          <a:stretch>
            <a:fillRect/>
          </a:stretch>
        </p:blipFill>
        <p:spPr>
          <a:xfrm>
            <a:off x="4651725" y="1496653"/>
            <a:ext cx="3165231" cy="49482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 b="18428"/>
          <a:stretch>
            <a:fillRect/>
          </a:stretch>
        </p:blipFill>
        <p:spPr>
          <a:xfrm>
            <a:off x="7973765" y="1496653"/>
            <a:ext cx="3165231" cy="49482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1320588" y="1893633"/>
            <a:ext cx="3137677" cy="3201781"/>
          </a:xfrm>
          <a:prstGeom prst="rect">
            <a:avLst/>
          </a:prstGeom>
          <a:noFill/>
          <a:ln w="38100" cap="flat" cmpd="sng" algn="ctr">
            <a:solidFill>
              <a:srgbClr val="ED542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rot="929401">
            <a:off x="1053004" y="1568978"/>
            <a:ext cx="277486" cy="364200"/>
            <a:chOff x="8140318" y="1708942"/>
            <a:chExt cx="712314" cy="934912"/>
          </a:xfrm>
        </p:grpSpPr>
        <p:sp>
          <p:nvSpPr>
            <p:cNvPr id="13" name="Freeform 31"/>
            <p:cNvSpPr/>
            <p:nvPr/>
          </p:nvSpPr>
          <p:spPr bwMode="auto">
            <a:xfrm>
              <a:off x="8189782" y="1753462"/>
              <a:ext cx="623274" cy="558968"/>
            </a:xfrm>
            <a:custGeom>
              <a:avLst/>
              <a:gdLst>
                <a:gd name="T0" fmla="*/ 69 w 92"/>
                <a:gd name="T1" fmla="*/ 83 h 83"/>
                <a:gd name="T2" fmla="*/ 67 w 92"/>
                <a:gd name="T3" fmla="*/ 83 h 83"/>
                <a:gd name="T4" fmla="*/ 3 w 92"/>
                <a:gd name="T5" fmla="*/ 53 h 83"/>
                <a:gd name="T6" fmla="*/ 0 w 92"/>
                <a:gd name="T7" fmla="*/ 49 h 83"/>
                <a:gd name="T8" fmla="*/ 1 w 92"/>
                <a:gd name="T9" fmla="*/ 45 h 83"/>
                <a:gd name="T10" fmla="*/ 28 w 92"/>
                <a:gd name="T11" fmla="*/ 3 h 83"/>
                <a:gd name="T12" fmla="*/ 33 w 92"/>
                <a:gd name="T13" fmla="*/ 0 h 83"/>
                <a:gd name="T14" fmla="*/ 33 w 92"/>
                <a:gd name="T15" fmla="*/ 0 h 83"/>
                <a:gd name="T16" fmla="*/ 37 w 92"/>
                <a:gd name="T17" fmla="*/ 2 h 83"/>
                <a:gd name="T18" fmla="*/ 89 w 92"/>
                <a:gd name="T19" fmla="*/ 49 h 83"/>
                <a:gd name="T20" fmla="*/ 90 w 92"/>
                <a:gd name="T21" fmla="*/ 57 h 83"/>
                <a:gd name="T22" fmla="*/ 74 w 92"/>
                <a:gd name="T23" fmla="*/ 80 h 83"/>
                <a:gd name="T24" fmla="*/ 69 w 92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3">
                  <a:moveTo>
                    <a:pt x="69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1" y="51"/>
                    <a:pt x="0" y="49"/>
                  </a:cubicBezTo>
                  <a:cubicBezTo>
                    <a:pt x="0" y="48"/>
                    <a:pt x="0" y="46"/>
                    <a:pt x="1" y="4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1" y="51"/>
                    <a:pt x="92" y="54"/>
                    <a:pt x="90" y="57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3" y="82"/>
                    <a:pt x="71" y="83"/>
                    <a:pt x="69" y="83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14" name="Freeform 32"/>
            <p:cNvSpPr>
              <a:spLocks noEditPoints="1"/>
            </p:cNvSpPr>
            <p:nvPr/>
          </p:nvSpPr>
          <p:spPr bwMode="auto">
            <a:xfrm>
              <a:off x="8140318" y="1708942"/>
              <a:ext cx="712314" cy="643061"/>
            </a:xfrm>
            <a:custGeom>
              <a:avLst/>
              <a:gdLst>
                <a:gd name="T0" fmla="*/ 40 w 105"/>
                <a:gd name="T1" fmla="*/ 12 h 95"/>
                <a:gd name="T2" fmla="*/ 92 w 105"/>
                <a:gd name="T3" fmla="*/ 60 h 95"/>
                <a:gd name="T4" fmla="*/ 76 w 105"/>
                <a:gd name="T5" fmla="*/ 83 h 95"/>
                <a:gd name="T6" fmla="*/ 13 w 105"/>
                <a:gd name="T7" fmla="*/ 54 h 95"/>
                <a:gd name="T8" fmla="*/ 40 w 105"/>
                <a:gd name="T9" fmla="*/ 12 h 95"/>
                <a:gd name="T10" fmla="*/ 40 w 105"/>
                <a:gd name="T11" fmla="*/ 0 h 95"/>
                <a:gd name="T12" fmla="*/ 39 w 105"/>
                <a:gd name="T13" fmla="*/ 1 h 95"/>
                <a:gd name="T14" fmla="*/ 30 w 105"/>
                <a:gd name="T15" fmla="*/ 6 h 95"/>
                <a:gd name="T16" fmla="*/ 3 w 105"/>
                <a:gd name="T17" fmla="*/ 47 h 95"/>
                <a:gd name="T18" fmla="*/ 1 w 105"/>
                <a:gd name="T19" fmla="*/ 57 h 95"/>
                <a:gd name="T20" fmla="*/ 8 w 105"/>
                <a:gd name="T21" fmla="*/ 65 h 95"/>
                <a:gd name="T22" fmla="*/ 71 w 105"/>
                <a:gd name="T23" fmla="*/ 94 h 95"/>
                <a:gd name="T24" fmla="*/ 76 w 105"/>
                <a:gd name="T25" fmla="*/ 95 h 95"/>
                <a:gd name="T26" fmla="*/ 86 w 105"/>
                <a:gd name="T27" fmla="*/ 90 h 95"/>
                <a:gd name="T28" fmla="*/ 102 w 105"/>
                <a:gd name="T29" fmla="*/ 66 h 95"/>
                <a:gd name="T30" fmla="*/ 100 w 105"/>
                <a:gd name="T31" fmla="*/ 51 h 95"/>
                <a:gd name="T32" fmla="*/ 48 w 105"/>
                <a:gd name="T33" fmla="*/ 4 h 95"/>
                <a:gd name="T34" fmla="*/ 40 w 105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95">
                  <a:moveTo>
                    <a:pt x="40" y="12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40" y="12"/>
                    <a:pt x="40" y="12"/>
                    <a:pt x="40" y="12"/>
                  </a:cubicBezTo>
                  <a:moveTo>
                    <a:pt x="40" y="0"/>
                  </a:moveTo>
                  <a:cubicBezTo>
                    <a:pt x="40" y="0"/>
                    <a:pt x="39" y="0"/>
                    <a:pt x="39" y="1"/>
                  </a:cubicBezTo>
                  <a:cubicBezTo>
                    <a:pt x="35" y="1"/>
                    <a:pt x="32" y="3"/>
                    <a:pt x="30" y="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0"/>
                    <a:pt x="5" y="63"/>
                    <a:pt x="8" y="65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3" y="95"/>
                    <a:pt x="75" y="95"/>
                    <a:pt x="76" y="95"/>
                  </a:cubicBezTo>
                  <a:cubicBezTo>
                    <a:pt x="80" y="95"/>
                    <a:pt x="84" y="93"/>
                    <a:pt x="86" y="90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5" y="61"/>
                    <a:pt x="104" y="55"/>
                    <a:pt x="100" y="5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6" y="2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8189785" y="2337163"/>
              <a:ext cx="460037" cy="267117"/>
            </a:xfrm>
            <a:custGeom>
              <a:avLst/>
              <a:gdLst>
                <a:gd name="T0" fmla="*/ 6 w 68"/>
                <a:gd name="T1" fmla="*/ 39 h 39"/>
                <a:gd name="T2" fmla="*/ 1 w 68"/>
                <a:gd name="T3" fmla="*/ 37 h 39"/>
                <a:gd name="T4" fmla="*/ 0 w 68"/>
                <a:gd name="T5" fmla="*/ 32 h 39"/>
                <a:gd name="T6" fmla="*/ 3 w 68"/>
                <a:gd name="T7" fmla="*/ 6 h 39"/>
                <a:gd name="T8" fmla="*/ 6 w 68"/>
                <a:gd name="T9" fmla="*/ 1 h 39"/>
                <a:gd name="T10" fmla="*/ 9 w 68"/>
                <a:gd name="T11" fmla="*/ 0 h 39"/>
                <a:gd name="T12" fmla="*/ 11 w 68"/>
                <a:gd name="T13" fmla="*/ 0 h 39"/>
                <a:gd name="T14" fmla="*/ 63 w 68"/>
                <a:gd name="T15" fmla="*/ 15 h 39"/>
                <a:gd name="T16" fmla="*/ 68 w 68"/>
                <a:gd name="T17" fmla="*/ 21 h 39"/>
                <a:gd name="T18" fmla="*/ 66 w 68"/>
                <a:gd name="T19" fmla="*/ 33 h 39"/>
                <a:gd name="T20" fmla="*/ 60 w 68"/>
                <a:gd name="T21" fmla="*/ 39 h 39"/>
                <a:gd name="T22" fmla="*/ 6 w 6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39">
                  <a:moveTo>
                    <a:pt x="6" y="39"/>
                  </a:moveTo>
                  <a:cubicBezTo>
                    <a:pt x="4" y="39"/>
                    <a:pt x="3" y="38"/>
                    <a:pt x="1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6" y="1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6" y="15"/>
                    <a:pt x="68" y="18"/>
                    <a:pt x="68" y="2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6"/>
                    <a:pt x="63" y="39"/>
                    <a:pt x="60" y="39"/>
                  </a:cubicBezTo>
                  <a:cubicBezTo>
                    <a:pt x="60" y="39"/>
                    <a:pt x="6" y="39"/>
                    <a:pt x="6" y="39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16" name="Freeform 34"/>
            <p:cNvSpPr>
              <a:spLocks noEditPoints="1"/>
            </p:cNvSpPr>
            <p:nvPr/>
          </p:nvSpPr>
          <p:spPr bwMode="auto">
            <a:xfrm>
              <a:off x="8150211" y="2297590"/>
              <a:ext cx="549075" cy="346264"/>
            </a:xfrm>
            <a:custGeom>
              <a:avLst/>
              <a:gdLst>
                <a:gd name="T0" fmla="*/ 15 w 81"/>
                <a:gd name="T1" fmla="*/ 12 h 51"/>
                <a:gd name="T2" fmla="*/ 68 w 81"/>
                <a:gd name="T3" fmla="*/ 26 h 51"/>
                <a:gd name="T4" fmla="*/ 66 w 81"/>
                <a:gd name="T5" fmla="*/ 39 h 51"/>
                <a:gd name="T6" fmla="*/ 12 w 81"/>
                <a:gd name="T7" fmla="*/ 39 h 51"/>
                <a:gd name="T8" fmla="*/ 15 w 81"/>
                <a:gd name="T9" fmla="*/ 12 h 51"/>
                <a:gd name="T10" fmla="*/ 15 w 81"/>
                <a:gd name="T11" fmla="*/ 0 h 51"/>
                <a:gd name="T12" fmla="*/ 9 w 81"/>
                <a:gd name="T13" fmla="*/ 2 h 51"/>
                <a:gd name="T14" fmla="*/ 3 w 81"/>
                <a:gd name="T15" fmla="*/ 11 h 51"/>
                <a:gd name="T16" fmla="*/ 0 w 81"/>
                <a:gd name="T17" fmla="*/ 38 h 51"/>
                <a:gd name="T18" fmla="*/ 3 w 81"/>
                <a:gd name="T19" fmla="*/ 47 h 51"/>
                <a:gd name="T20" fmla="*/ 12 w 81"/>
                <a:gd name="T21" fmla="*/ 51 h 51"/>
                <a:gd name="T22" fmla="*/ 12 w 81"/>
                <a:gd name="T23" fmla="*/ 51 h 51"/>
                <a:gd name="T24" fmla="*/ 66 w 81"/>
                <a:gd name="T25" fmla="*/ 51 h 51"/>
                <a:gd name="T26" fmla="*/ 78 w 81"/>
                <a:gd name="T27" fmla="*/ 40 h 51"/>
                <a:gd name="T28" fmla="*/ 80 w 81"/>
                <a:gd name="T29" fmla="*/ 28 h 51"/>
                <a:gd name="T30" fmla="*/ 71 w 81"/>
                <a:gd name="T31" fmla="*/ 15 h 51"/>
                <a:gd name="T32" fmla="*/ 19 w 81"/>
                <a:gd name="T33" fmla="*/ 1 h 51"/>
                <a:gd name="T34" fmla="*/ 15 w 81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1">
                  <a:moveTo>
                    <a:pt x="15" y="12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6" y="4"/>
                    <a:pt x="4" y="7"/>
                    <a:pt x="3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1" y="45"/>
                    <a:pt x="3" y="47"/>
                  </a:cubicBezTo>
                  <a:cubicBezTo>
                    <a:pt x="5" y="50"/>
                    <a:pt x="9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2" y="51"/>
                    <a:pt x="78" y="46"/>
                    <a:pt x="78" y="40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2"/>
                    <a:pt x="77" y="16"/>
                    <a:pt x="71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4645010" y="1869460"/>
            <a:ext cx="3137677" cy="3061994"/>
          </a:xfrm>
          <a:prstGeom prst="rect">
            <a:avLst/>
          </a:prstGeom>
          <a:noFill/>
          <a:ln w="38100" cap="flat" cmpd="sng" algn="ctr">
            <a:solidFill>
              <a:srgbClr val="ED542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 rot="2717474">
            <a:off x="4503550" y="1513274"/>
            <a:ext cx="277486" cy="364200"/>
            <a:chOff x="8140318" y="1708942"/>
            <a:chExt cx="712314" cy="934912"/>
          </a:xfrm>
        </p:grpSpPr>
        <p:sp>
          <p:nvSpPr>
            <p:cNvPr id="19" name="Freeform 31"/>
            <p:cNvSpPr/>
            <p:nvPr/>
          </p:nvSpPr>
          <p:spPr bwMode="auto">
            <a:xfrm>
              <a:off x="8189782" y="1753462"/>
              <a:ext cx="623274" cy="558968"/>
            </a:xfrm>
            <a:custGeom>
              <a:avLst/>
              <a:gdLst>
                <a:gd name="T0" fmla="*/ 69 w 92"/>
                <a:gd name="T1" fmla="*/ 83 h 83"/>
                <a:gd name="T2" fmla="*/ 67 w 92"/>
                <a:gd name="T3" fmla="*/ 83 h 83"/>
                <a:gd name="T4" fmla="*/ 3 w 92"/>
                <a:gd name="T5" fmla="*/ 53 h 83"/>
                <a:gd name="T6" fmla="*/ 0 w 92"/>
                <a:gd name="T7" fmla="*/ 49 h 83"/>
                <a:gd name="T8" fmla="*/ 1 w 92"/>
                <a:gd name="T9" fmla="*/ 45 h 83"/>
                <a:gd name="T10" fmla="*/ 28 w 92"/>
                <a:gd name="T11" fmla="*/ 3 h 83"/>
                <a:gd name="T12" fmla="*/ 33 w 92"/>
                <a:gd name="T13" fmla="*/ 0 h 83"/>
                <a:gd name="T14" fmla="*/ 33 w 92"/>
                <a:gd name="T15" fmla="*/ 0 h 83"/>
                <a:gd name="T16" fmla="*/ 37 w 92"/>
                <a:gd name="T17" fmla="*/ 2 h 83"/>
                <a:gd name="T18" fmla="*/ 89 w 92"/>
                <a:gd name="T19" fmla="*/ 49 h 83"/>
                <a:gd name="T20" fmla="*/ 90 w 92"/>
                <a:gd name="T21" fmla="*/ 57 h 83"/>
                <a:gd name="T22" fmla="*/ 74 w 92"/>
                <a:gd name="T23" fmla="*/ 80 h 83"/>
                <a:gd name="T24" fmla="*/ 69 w 92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3">
                  <a:moveTo>
                    <a:pt x="69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1" y="51"/>
                    <a:pt x="0" y="49"/>
                  </a:cubicBezTo>
                  <a:cubicBezTo>
                    <a:pt x="0" y="48"/>
                    <a:pt x="0" y="46"/>
                    <a:pt x="1" y="4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1" y="51"/>
                    <a:pt x="92" y="54"/>
                    <a:pt x="90" y="57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3" y="82"/>
                    <a:pt x="71" y="83"/>
                    <a:pt x="69" y="83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0" name="Freeform 32"/>
            <p:cNvSpPr>
              <a:spLocks noEditPoints="1"/>
            </p:cNvSpPr>
            <p:nvPr/>
          </p:nvSpPr>
          <p:spPr bwMode="auto">
            <a:xfrm>
              <a:off x="8140318" y="1708942"/>
              <a:ext cx="712314" cy="643061"/>
            </a:xfrm>
            <a:custGeom>
              <a:avLst/>
              <a:gdLst>
                <a:gd name="T0" fmla="*/ 40 w 105"/>
                <a:gd name="T1" fmla="*/ 12 h 95"/>
                <a:gd name="T2" fmla="*/ 92 w 105"/>
                <a:gd name="T3" fmla="*/ 60 h 95"/>
                <a:gd name="T4" fmla="*/ 76 w 105"/>
                <a:gd name="T5" fmla="*/ 83 h 95"/>
                <a:gd name="T6" fmla="*/ 13 w 105"/>
                <a:gd name="T7" fmla="*/ 54 h 95"/>
                <a:gd name="T8" fmla="*/ 40 w 105"/>
                <a:gd name="T9" fmla="*/ 12 h 95"/>
                <a:gd name="T10" fmla="*/ 40 w 105"/>
                <a:gd name="T11" fmla="*/ 0 h 95"/>
                <a:gd name="T12" fmla="*/ 39 w 105"/>
                <a:gd name="T13" fmla="*/ 1 h 95"/>
                <a:gd name="T14" fmla="*/ 30 w 105"/>
                <a:gd name="T15" fmla="*/ 6 h 95"/>
                <a:gd name="T16" fmla="*/ 3 w 105"/>
                <a:gd name="T17" fmla="*/ 47 h 95"/>
                <a:gd name="T18" fmla="*/ 1 w 105"/>
                <a:gd name="T19" fmla="*/ 57 h 95"/>
                <a:gd name="T20" fmla="*/ 8 w 105"/>
                <a:gd name="T21" fmla="*/ 65 h 95"/>
                <a:gd name="T22" fmla="*/ 71 w 105"/>
                <a:gd name="T23" fmla="*/ 94 h 95"/>
                <a:gd name="T24" fmla="*/ 76 w 105"/>
                <a:gd name="T25" fmla="*/ 95 h 95"/>
                <a:gd name="T26" fmla="*/ 86 w 105"/>
                <a:gd name="T27" fmla="*/ 90 h 95"/>
                <a:gd name="T28" fmla="*/ 102 w 105"/>
                <a:gd name="T29" fmla="*/ 66 h 95"/>
                <a:gd name="T30" fmla="*/ 100 w 105"/>
                <a:gd name="T31" fmla="*/ 51 h 95"/>
                <a:gd name="T32" fmla="*/ 48 w 105"/>
                <a:gd name="T33" fmla="*/ 4 h 95"/>
                <a:gd name="T34" fmla="*/ 40 w 105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95">
                  <a:moveTo>
                    <a:pt x="40" y="12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40" y="12"/>
                    <a:pt x="40" y="12"/>
                    <a:pt x="40" y="12"/>
                  </a:cubicBezTo>
                  <a:moveTo>
                    <a:pt x="40" y="0"/>
                  </a:moveTo>
                  <a:cubicBezTo>
                    <a:pt x="40" y="0"/>
                    <a:pt x="39" y="0"/>
                    <a:pt x="39" y="1"/>
                  </a:cubicBezTo>
                  <a:cubicBezTo>
                    <a:pt x="35" y="1"/>
                    <a:pt x="32" y="3"/>
                    <a:pt x="30" y="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0"/>
                    <a:pt x="5" y="63"/>
                    <a:pt x="8" y="65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3" y="95"/>
                    <a:pt x="75" y="95"/>
                    <a:pt x="76" y="95"/>
                  </a:cubicBezTo>
                  <a:cubicBezTo>
                    <a:pt x="80" y="95"/>
                    <a:pt x="84" y="93"/>
                    <a:pt x="86" y="90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5" y="61"/>
                    <a:pt x="104" y="55"/>
                    <a:pt x="100" y="5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6" y="2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8189785" y="2337163"/>
              <a:ext cx="460037" cy="267117"/>
            </a:xfrm>
            <a:custGeom>
              <a:avLst/>
              <a:gdLst>
                <a:gd name="T0" fmla="*/ 6 w 68"/>
                <a:gd name="T1" fmla="*/ 39 h 39"/>
                <a:gd name="T2" fmla="*/ 1 w 68"/>
                <a:gd name="T3" fmla="*/ 37 h 39"/>
                <a:gd name="T4" fmla="*/ 0 w 68"/>
                <a:gd name="T5" fmla="*/ 32 h 39"/>
                <a:gd name="T6" fmla="*/ 3 w 68"/>
                <a:gd name="T7" fmla="*/ 6 h 39"/>
                <a:gd name="T8" fmla="*/ 6 w 68"/>
                <a:gd name="T9" fmla="*/ 1 h 39"/>
                <a:gd name="T10" fmla="*/ 9 w 68"/>
                <a:gd name="T11" fmla="*/ 0 h 39"/>
                <a:gd name="T12" fmla="*/ 11 w 68"/>
                <a:gd name="T13" fmla="*/ 0 h 39"/>
                <a:gd name="T14" fmla="*/ 63 w 68"/>
                <a:gd name="T15" fmla="*/ 15 h 39"/>
                <a:gd name="T16" fmla="*/ 68 w 68"/>
                <a:gd name="T17" fmla="*/ 21 h 39"/>
                <a:gd name="T18" fmla="*/ 66 w 68"/>
                <a:gd name="T19" fmla="*/ 33 h 39"/>
                <a:gd name="T20" fmla="*/ 60 w 68"/>
                <a:gd name="T21" fmla="*/ 39 h 39"/>
                <a:gd name="T22" fmla="*/ 6 w 6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39">
                  <a:moveTo>
                    <a:pt x="6" y="39"/>
                  </a:moveTo>
                  <a:cubicBezTo>
                    <a:pt x="4" y="39"/>
                    <a:pt x="3" y="38"/>
                    <a:pt x="1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6" y="1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6" y="15"/>
                    <a:pt x="68" y="18"/>
                    <a:pt x="68" y="2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6"/>
                    <a:pt x="63" y="39"/>
                    <a:pt x="60" y="39"/>
                  </a:cubicBezTo>
                  <a:cubicBezTo>
                    <a:pt x="60" y="39"/>
                    <a:pt x="6" y="39"/>
                    <a:pt x="6" y="39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2" name="Freeform 34"/>
            <p:cNvSpPr>
              <a:spLocks noEditPoints="1"/>
            </p:cNvSpPr>
            <p:nvPr/>
          </p:nvSpPr>
          <p:spPr bwMode="auto">
            <a:xfrm>
              <a:off x="8150211" y="2297590"/>
              <a:ext cx="549075" cy="346264"/>
            </a:xfrm>
            <a:custGeom>
              <a:avLst/>
              <a:gdLst>
                <a:gd name="T0" fmla="*/ 15 w 81"/>
                <a:gd name="T1" fmla="*/ 12 h 51"/>
                <a:gd name="T2" fmla="*/ 68 w 81"/>
                <a:gd name="T3" fmla="*/ 26 h 51"/>
                <a:gd name="T4" fmla="*/ 66 w 81"/>
                <a:gd name="T5" fmla="*/ 39 h 51"/>
                <a:gd name="T6" fmla="*/ 12 w 81"/>
                <a:gd name="T7" fmla="*/ 39 h 51"/>
                <a:gd name="T8" fmla="*/ 15 w 81"/>
                <a:gd name="T9" fmla="*/ 12 h 51"/>
                <a:gd name="T10" fmla="*/ 15 w 81"/>
                <a:gd name="T11" fmla="*/ 0 h 51"/>
                <a:gd name="T12" fmla="*/ 9 w 81"/>
                <a:gd name="T13" fmla="*/ 2 h 51"/>
                <a:gd name="T14" fmla="*/ 3 w 81"/>
                <a:gd name="T15" fmla="*/ 11 h 51"/>
                <a:gd name="T16" fmla="*/ 0 w 81"/>
                <a:gd name="T17" fmla="*/ 38 h 51"/>
                <a:gd name="T18" fmla="*/ 3 w 81"/>
                <a:gd name="T19" fmla="*/ 47 h 51"/>
                <a:gd name="T20" fmla="*/ 12 w 81"/>
                <a:gd name="T21" fmla="*/ 51 h 51"/>
                <a:gd name="T22" fmla="*/ 12 w 81"/>
                <a:gd name="T23" fmla="*/ 51 h 51"/>
                <a:gd name="T24" fmla="*/ 66 w 81"/>
                <a:gd name="T25" fmla="*/ 51 h 51"/>
                <a:gd name="T26" fmla="*/ 78 w 81"/>
                <a:gd name="T27" fmla="*/ 40 h 51"/>
                <a:gd name="T28" fmla="*/ 80 w 81"/>
                <a:gd name="T29" fmla="*/ 28 h 51"/>
                <a:gd name="T30" fmla="*/ 71 w 81"/>
                <a:gd name="T31" fmla="*/ 15 h 51"/>
                <a:gd name="T32" fmla="*/ 19 w 81"/>
                <a:gd name="T33" fmla="*/ 1 h 51"/>
                <a:gd name="T34" fmla="*/ 15 w 81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1">
                  <a:moveTo>
                    <a:pt x="15" y="12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6" y="4"/>
                    <a:pt x="4" y="7"/>
                    <a:pt x="3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1" y="45"/>
                    <a:pt x="3" y="47"/>
                  </a:cubicBezTo>
                  <a:cubicBezTo>
                    <a:pt x="5" y="50"/>
                    <a:pt x="9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2" y="51"/>
                    <a:pt x="78" y="46"/>
                    <a:pt x="78" y="40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2"/>
                    <a:pt x="77" y="16"/>
                    <a:pt x="71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7969432" y="1876817"/>
            <a:ext cx="3137677" cy="2871756"/>
          </a:xfrm>
          <a:prstGeom prst="rect">
            <a:avLst/>
          </a:prstGeom>
          <a:noFill/>
          <a:ln w="38100" cap="flat" cmpd="sng" algn="ctr">
            <a:solidFill>
              <a:srgbClr val="ED542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 rot="2717474">
            <a:off x="7827972" y="1520631"/>
            <a:ext cx="277486" cy="364200"/>
            <a:chOff x="8140318" y="1708942"/>
            <a:chExt cx="712314" cy="934912"/>
          </a:xfrm>
        </p:grpSpPr>
        <p:sp>
          <p:nvSpPr>
            <p:cNvPr id="25" name="Freeform 31"/>
            <p:cNvSpPr/>
            <p:nvPr/>
          </p:nvSpPr>
          <p:spPr bwMode="auto">
            <a:xfrm>
              <a:off x="8189782" y="1753462"/>
              <a:ext cx="623274" cy="558968"/>
            </a:xfrm>
            <a:custGeom>
              <a:avLst/>
              <a:gdLst>
                <a:gd name="T0" fmla="*/ 69 w 92"/>
                <a:gd name="T1" fmla="*/ 83 h 83"/>
                <a:gd name="T2" fmla="*/ 67 w 92"/>
                <a:gd name="T3" fmla="*/ 83 h 83"/>
                <a:gd name="T4" fmla="*/ 3 w 92"/>
                <a:gd name="T5" fmla="*/ 53 h 83"/>
                <a:gd name="T6" fmla="*/ 0 w 92"/>
                <a:gd name="T7" fmla="*/ 49 h 83"/>
                <a:gd name="T8" fmla="*/ 1 w 92"/>
                <a:gd name="T9" fmla="*/ 45 h 83"/>
                <a:gd name="T10" fmla="*/ 28 w 92"/>
                <a:gd name="T11" fmla="*/ 3 h 83"/>
                <a:gd name="T12" fmla="*/ 33 w 92"/>
                <a:gd name="T13" fmla="*/ 0 h 83"/>
                <a:gd name="T14" fmla="*/ 33 w 92"/>
                <a:gd name="T15" fmla="*/ 0 h 83"/>
                <a:gd name="T16" fmla="*/ 37 w 92"/>
                <a:gd name="T17" fmla="*/ 2 h 83"/>
                <a:gd name="T18" fmla="*/ 89 w 92"/>
                <a:gd name="T19" fmla="*/ 49 h 83"/>
                <a:gd name="T20" fmla="*/ 90 w 92"/>
                <a:gd name="T21" fmla="*/ 57 h 83"/>
                <a:gd name="T22" fmla="*/ 74 w 92"/>
                <a:gd name="T23" fmla="*/ 80 h 83"/>
                <a:gd name="T24" fmla="*/ 69 w 92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3">
                  <a:moveTo>
                    <a:pt x="69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1" y="51"/>
                    <a:pt x="0" y="49"/>
                  </a:cubicBezTo>
                  <a:cubicBezTo>
                    <a:pt x="0" y="48"/>
                    <a:pt x="0" y="46"/>
                    <a:pt x="1" y="4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1" y="51"/>
                    <a:pt x="92" y="54"/>
                    <a:pt x="90" y="57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3" y="82"/>
                    <a:pt x="71" y="83"/>
                    <a:pt x="69" y="83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6" name="Freeform 32"/>
            <p:cNvSpPr>
              <a:spLocks noEditPoints="1"/>
            </p:cNvSpPr>
            <p:nvPr/>
          </p:nvSpPr>
          <p:spPr bwMode="auto">
            <a:xfrm>
              <a:off x="8140318" y="1708942"/>
              <a:ext cx="712314" cy="643061"/>
            </a:xfrm>
            <a:custGeom>
              <a:avLst/>
              <a:gdLst>
                <a:gd name="T0" fmla="*/ 40 w 105"/>
                <a:gd name="T1" fmla="*/ 12 h 95"/>
                <a:gd name="T2" fmla="*/ 92 w 105"/>
                <a:gd name="T3" fmla="*/ 60 h 95"/>
                <a:gd name="T4" fmla="*/ 76 w 105"/>
                <a:gd name="T5" fmla="*/ 83 h 95"/>
                <a:gd name="T6" fmla="*/ 13 w 105"/>
                <a:gd name="T7" fmla="*/ 54 h 95"/>
                <a:gd name="T8" fmla="*/ 40 w 105"/>
                <a:gd name="T9" fmla="*/ 12 h 95"/>
                <a:gd name="T10" fmla="*/ 40 w 105"/>
                <a:gd name="T11" fmla="*/ 0 h 95"/>
                <a:gd name="T12" fmla="*/ 39 w 105"/>
                <a:gd name="T13" fmla="*/ 1 h 95"/>
                <a:gd name="T14" fmla="*/ 30 w 105"/>
                <a:gd name="T15" fmla="*/ 6 h 95"/>
                <a:gd name="T16" fmla="*/ 3 w 105"/>
                <a:gd name="T17" fmla="*/ 47 h 95"/>
                <a:gd name="T18" fmla="*/ 1 w 105"/>
                <a:gd name="T19" fmla="*/ 57 h 95"/>
                <a:gd name="T20" fmla="*/ 8 w 105"/>
                <a:gd name="T21" fmla="*/ 65 h 95"/>
                <a:gd name="T22" fmla="*/ 71 w 105"/>
                <a:gd name="T23" fmla="*/ 94 h 95"/>
                <a:gd name="T24" fmla="*/ 76 w 105"/>
                <a:gd name="T25" fmla="*/ 95 h 95"/>
                <a:gd name="T26" fmla="*/ 86 w 105"/>
                <a:gd name="T27" fmla="*/ 90 h 95"/>
                <a:gd name="T28" fmla="*/ 102 w 105"/>
                <a:gd name="T29" fmla="*/ 66 h 95"/>
                <a:gd name="T30" fmla="*/ 100 w 105"/>
                <a:gd name="T31" fmla="*/ 51 h 95"/>
                <a:gd name="T32" fmla="*/ 48 w 105"/>
                <a:gd name="T33" fmla="*/ 4 h 95"/>
                <a:gd name="T34" fmla="*/ 40 w 105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95">
                  <a:moveTo>
                    <a:pt x="40" y="12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40" y="12"/>
                    <a:pt x="40" y="12"/>
                    <a:pt x="40" y="12"/>
                  </a:cubicBezTo>
                  <a:moveTo>
                    <a:pt x="40" y="0"/>
                  </a:moveTo>
                  <a:cubicBezTo>
                    <a:pt x="40" y="0"/>
                    <a:pt x="39" y="0"/>
                    <a:pt x="39" y="1"/>
                  </a:cubicBezTo>
                  <a:cubicBezTo>
                    <a:pt x="35" y="1"/>
                    <a:pt x="32" y="3"/>
                    <a:pt x="30" y="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0"/>
                    <a:pt x="5" y="63"/>
                    <a:pt x="8" y="65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3" y="95"/>
                    <a:pt x="75" y="95"/>
                    <a:pt x="76" y="95"/>
                  </a:cubicBezTo>
                  <a:cubicBezTo>
                    <a:pt x="80" y="95"/>
                    <a:pt x="84" y="93"/>
                    <a:pt x="86" y="90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5" y="61"/>
                    <a:pt x="104" y="55"/>
                    <a:pt x="100" y="5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6" y="2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8189785" y="2337163"/>
              <a:ext cx="460037" cy="267117"/>
            </a:xfrm>
            <a:custGeom>
              <a:avLst/>
              <a:gdLst>
                <a:gd name="T0" fmla="*/ 6 w 68"/>
                <a:gd name="T1" fmla="*/ 39 h 39"/>
                <a:gd name="T2" fmla="*/ 1 w 68"/>
                <a:gd name="T3" fmla="*/ 37 h 39"/>
                <a:gd name="T4" fmla="*/ 0 w 68"/>
                <a:gd name="T5" fmla="*/ 32 h 39"/>
                <a:gd name="T6" fmla="*/ 3 w 68"/>
                <a:gd name="T7" fmla="*/ 6 h 39"/>
                <a:gd name="T8" fmla="*/ 6 w 68"/>
                <a:gd name="T9" fmla="*/ 1 h 39"/>
                <a:gd name="T10" fmla="*/ 9 w 68"/>
                <a:gd name="T11" fmla="*/ 0 h 39"/>
                <a:gd name="T12" fmla="*/ 11 w 68"/>
                <a:gd name="T13" fmla="*/ 0 h 39"/>
                <a:gd name="T14" fmla="*/ 63 w 68"/>
                <a:gd name="T15" fmla="*/ 15 h 39"/>
                <a:gd name="T16" fmla="*/ 68 w 68"/>
                <a:gd name="T17" fmla="*/ 21 h 39"/>
                <a:gd name="T18" fmla="*/ 66 w 68"/>
                <a:gd name="T19" fmla="*/ 33 h 39"/>
                <a:gd name="T20" fmla="*/ 60 w 68"/>
                <a:gd name="T21" fmla="*/ 39 h 39"/>
                <a:gd name="T22" fmla="*/ 6 w 6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39">
                  <a:moveTo>
                    <a:pt x="6" y="39"/>
                  </a:moveTo>
                  <a:cubicBezTo>
                    <a:pt x="4" y="39"/>
                    <a:pt x="3" y="38"/>
                    <a:pt x="1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6" y="1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6" y="15"/>
                    <a:pt x="68" y="18"/>
                    <a:pt x="68" y="2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6"/>
                    <a:pt x="63" y="39"/>
                    <a:pt x="60" y="39"/>
                  </a:cubicBezTo>
                  <a:cubicBezTo>
                    <a:pt x="60" y="39"/>
                    <a:pt x="6" y="39"/>
                    <a:pt x="6" y="39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28" name="Freeform 34"/>
            <p:cNvSpPr>
              <a:spLocks noEditPoints="1"/>
            </p:cNvSpPr>
            <p:nvPr/>
          </p:nvSpPr>
          <p:spPr bwMode="auto">
            <a:xfrm>
              <a:off x="8150211" y="2297590"/>
              <a:ext cx="549075" cy="346264"/>
            </a:xfrm>
            <a:custGeom>
              <a:avLst/>
              <a:gdLst>
                <a:gd name="T0" fmla="*/ 15 w 81"/>
                <a:gd name="T1" fmla="*/ 12 h 51"/>
                <a:gd name="T2" fmla="*/ 68 w 81"/>
                <a:gd name="T3" fmla="*/ 26 h 51"/>
                <a:gd name="T4" fmla="*/ 66 w 81"/>
                <a:gd name="T5" fmla="*/ 39 h 51"/>
                <a:gd name="T6" fmla="*/ 12 w 81"/>
                <a:gd name="T7" fmla="*/ 39 h 51"/>
                <a:gd name="T8" fmla="*/ 15 w 81"/>
                <a:gd name="T9" fmla="*/ 12 h 51"/>
                <a:gd name="T10" fmla="*/ 15 w 81"/>
                <a:gd name="T11" fmla="*/ 0 h 51"/>
                <a:gd name="T12" fmla="*/ 9 w 81"/>
                <a:gd name="T13" fmla="*/ 2 h 51"/>
                <a:gd name="T14" fmla="*/ 3 w 81"/>
                <a:gd name="T15" fmla="*/ 11 h 51"/>
                <a:gd name="T16" fmla="*/ 0 w 81"/>
                <a:gd name="T17" fmla="*/ 38 h 51"/>
                <a:gd name="T18" fmla="*/ 3 w 81"/>
                <a:gd name="T19" fmla="*/ 47 h 51"/>
                <a:gd name="T20" fmla="*/ 12 w 81"/>
                <a:gd name="T21" fmla="*/ 51 h 51"/>
                <a:gd name="T22" fmla="*/ 12 w 81"/>
                <a:gd name="T23" fmla="*/ 51 h 51"/>
                <a:gd name="T24" fmla="*/ 66 w 81"/>
                <a:gd name="T25" fmla="*/ 51 h 51"/>
                <a:gd name="T26" fmla="*/ 78 w 81"/>
                <a:gd name="T27" fmla="*/ 40 h 51"/>
                <a:gd name="T28" fmla="*/ 80 w 81"/>
                <a:gd name="T29" fmla="*/ 28 h 51"/>
                <a:gd name="T30" fmla="*/ 71 w 81"/>
                <a:gd name="T31" fmla="*/ 15 h 51"/>
                <a:gd name="T32" fmla="*/ 19 w 81"/>
                <a:gd name="T33" fmla="*/ 1 h 51"/>
                <a:gd name="T34" fmla="*/ 15 w 81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1">
                  <a:moveTo>
                    <a:pt x="15" y="12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6" y="4"/>
                    <a:pt x="4" y="7"/>
                    <a:pt x="3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1" y="45"/>
                    <a:pt x="3" y="47"/>
                  </a:cubicBezTo>
                  <a:cubicBezTo>
                    <a:pt x="5" y="50"/>
                    <a:pt x="9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2" y="51"/>
                    <a:pt x="78" y="46"/>
                    <a:pt x="78" y="40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2"/>
                    <a:pt x="77" y="16"/>
                    <a:pt x="71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其次，回答中会植入多个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非常有吸引力的资料包，引流效果特别好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7494"/>
          <a:stretch>
            <a:fillRect/>
          </a:stretch>
        </p:blipFill>
        <p:spPr>
          <a:xfrm>
            <a:off x="2451255" y="942778"/>
            <a:ext cx="3003615" cy="58106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5" b="21012"/>
          <a:stretch>
            <a:fillRect/>
          </a:stretch>
        </p:blipFill>
        <p:spPr>
          <a:xfrm>
            <a:off x="6711295" y="971158"/>
            <a:ext cx="3069632" cy="58305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0" name="矩形 29"/>
          <p:cNvSpPr/>
          <p:nvPr/>
        </p:nvSpPr>
        <p:spPr>
          <a:xfrm>
            <a:off x="2493543" y="5896303"/>
            <a:ext cx="2929795" cy="832418"/>
          </a:xfrm>
          <a:prstGeom prst="rect">
            <a:avLst/>
          </a:prstGeom>
          <a:noFill/>
          <a:ln w="38100" cap="flat" cmpd="sng" algn="ctr">
            <a:solidFill>
              <a:srgbClr val="ED542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 rot="929401">
            <a:off x="2194428" y="5611256"/>
            <a:ext cx="277486" cy="364200"/>
            <a:chOff x="8140318" y="1708942"/>
            <a:chExt cx="712314" cy="934912"/>
          </a:xfrm>
        </p:grpSpPr>
        <p:sp>
          <p:nvSpPr>
            <p:cNvPr id="32" name="Freeform 31"/>
            <p:cNvSpPr/>
            <p:nvPr/>
          </p:nvSpPr>
          <p:spPr bwMode="auto">
            <a:xfrm>
              <a:off x="8189782" y="1753462"/>
              <a:ext cx="623274" cy="558968"/>
            </a:xfrm>
            <a:custGeom>
              <a:avLst/>
              <a:gdLst>
                <a:gd name="T0" fmla="*/ 69 w 92"/>
                <a:gd name="T1" fmla="*/ 83 h 83"/>
                <a:gd name="T2" fmla="*/ 67 w 92"/>
                <a:gd name="T3" fmla="*/ 83 h 83"/>
                <a:gd name="T4" fmla="*/ 3 w 92"/>
                <a:gd name="T5" fmla="*/ 53 h 83"/>
                <a:gd name="T6" fmla="*/ 0 w 92"/>
                <a:gd name="T7" fmla="*/ 49 h 83"/>
                <a:gd name="T8" fmla="*/ 1 w 92"/>
                <a:gd name="T9" fmla="*/ 45 h 83"/>
                <a:gd name="T10" fmla="*/ 28 w 92"/>
                <a:gd name="T11" fmla="*/ 3 h 83"/>
                <a:gd name="T12" fmla="*/ 33 w 92"/>
                <a:gd name="T13" fmla="*/ 0 h 83"/>
                <a:gd name="T14" fmla="*/ 33 w 92"/>
                <a:gd name="T15" fmla="*/ 0 h 83"/>
                <a:gd name="T16" fmla="*/ 37 w 92"/>
                <a:gd name="T17" fmla="*/ 2 h 83"/>
                <a:gd name="T18" fmla="*/ 89 w 92"/>
                <a:gd name="T19" fmla="*/ 49 h 83"/>
                <a:gd name="T20" fmla="*/ 90 w 92"/>
                <a:gd name="T21" fmla="*/ 57 h 83"/>
                <a:gd name="T22" fmla="*/ 74 w 92"/>
                <a:gd name="T23" fmla="*/ 80 h 83"/>
                <a:gd name="T24" fmla="*/ 69 w 92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3">
                  <a:moveTo>
                    <a:pt x="69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1" y="51"/>
                    <a:pt x="0" y="49"/>
                  </a:cubicBezTo>
                  <a:cubicBezTo>
                    <a:pt x="0" y="48"/>
                    <a:pt x="0" y="46"/>
                    <a:pt x="1" y="4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1" y="51"/>
                    <a:pt x="92" y="54"/>
                    <a:pt x="90" y="57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3" y="82"/>
                    <a:pt x="71" y="83"/>
                    <a:pt x="69" y="83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8140318" y="1708942"/>
              <a:ext cx="712314" cy="643061"/>
            </a:xfrm>
            <a:custGeom>
              <a:avLst/>
              <a:gdLst>
                <a:gd name="T0" fmla="*/ 40 w 105"/>
                <a:gd name="T1" fmla="*/ 12 h 95"/>
                <a:gd name="T2" fmla="*/ 92 w 105"/>
                <a:gd name="T3" fmla="*/ 60 h 95"/>
                <a:gd name="T4" fmla="*/ 76 w 105"/>
                <a:gd name="T5" fmla="*/ 83 h 95"/>
                <a:gd name="T6" fmla="*/ 13 w 105"/>
                <a:gd name="T7" fmla="*/ 54 h 95"/>
                <a:gd name="T8" fmla="*/ 40 w 105"/>
                <a:gd name="T9" fmla="*/ 12 h 95"/>
                <a:gd name="T10" fmla="*/ 40 w 105"/>
                <a:gd name="T11" fmla="*/ 0 h 95"/>
                <a:gd name="T12" fmla="*/ 39 w 105"/>
                <a:gd name="T13" fmla="*/ 1 h 95"/>
                <a:gd name="T14" fmla="*/ 30 w 105"/>
                <a:gd name="T15" fmla="*/ 6 h 95"/>
                <a:gd name="T16" fmla="*/ 3 w 105"/>
                <a:gd name="T17" fmla="*/ 47 h 95"/>
                <a:gd name="T18" fmla="*/ 1 w 105"/>
                <a:gd name="T19" fmla="*/ 57 h 95"/>
                <a:gd name="T20" fmla="*/ 8 w 105"/>
                <a:gd name="T21" fmla="*/ 65 h 95"/>
                <a:gd name="T22" fmla="*/ 71 w 105"/>
                <a:gd name="T23" fmla="*/ 94 h 95"/>
                <a:gd name="T24" fmla="*/ 76 w 105"/>
                <a:gd name="T25" fmla="*/ 95 h 95"/>
                <a:gd name="T26" fmla="*/ 86 w 105"/>
                <a:gd name="T27" fmla="*/ 90 h 95"/>
                <a:gd name="T28" fmla="*/ 102 w 105"/>
                <a:gd name="T29" fmla="*/ 66 h 95"/>
                <a:gd name="T30" fmla="*/ 100 w 105"/>
                <a:gd name="T31" fmla="*/ 51 h 95"/>
                <a:gd name="T32" fmla="*/ 48 w 105"/>
                <a:gd name="T33" fmla="*/ 4 h 95"/>
                <a:gd name="T34" fmla="*/ 40 w 105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95">
                  <a:moveTo>
                    <a:pt x="40" y="12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40" y="12"/>
                    <a:pt x="40" y="12"/>
                    <a:pt x="40" y="12"/>
                  </a:cubicBezTo>
                  <a:moveTo>
                    <a:pt x="40" y="0"/>
                  </a:moveTo>
                  <a:cubicBezTo>
                    <a:pt x="40" y="0"/>
                    <a:pt x="39" y="0"/>
                    <a:pt x="39" y="1"/>
                  </a:cubicBezTo>
                  <a:cubicBezTo>
                    <a:pt x="35" y="1"/>
                    <a:pt x="32" y="3"/>
                    <a:pt x="30" y="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0"/>
                    <a:pt x="5" y="63"/>
                    <a:pt x="8" y="65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3" y="95"/>
                    <a:pt x="75" y="95"/>
                    <a:pt x="76" y="95"/>
                  </a:cubicBezTo>
                  <a:cubicBezTo>
                    <a:pt x="80" y="95"/>
                    <a:pt x="84" y="93"/>
                    <a:pt x="86" y="90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5" y="61"/>
                    <a:pt x="104" y="55"/>
                    <a:pt x="100" y="5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6" y="2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189785" y="2337163"/>
              <a:ext cx="460037" cy="267117"/>
            </a:xfrm>
            <a:custGeom>
              <a:avLst/>
              <a:gdLst>
                <a:gd name="T0" fmla="*/ 6 w 68"/>
                <a:gd name="T1" fmla="*/ 39 h 39"/>
                <a:gd name="T2" fmla="*/ 1 w 68"/>
                <a:gd name="T3" fmla="*/ 37 h 39"/>
                <a:gd name="T4" fmla="*/ 0 w 68"/>
                <a:gd name="T5" fmla="*/ 32 h 39"/>
                <a:gd name="T6" fmla="*/ 3 w 68"/>
                <a:gd name="T7" fmla="*/ 6 h 39"/>
                <a:gd name="T8" fmla="*/ 6 w 68"/>
                <a:gd name="T9" fmla="*/ 1 h 39"/>
                <a:gd name="T10" fmla="*/ 9 w 68"/>
                <a:gd name="T11" fmla="*/ 0 h 39"/>
                <a:gd name="T12" fmla="*/ 11 w 68"/>
                <a:gd name="T13" fmla="*/ 0 h 39"/>
                <a:gd name="T14" fmla="*/ 63 w 68"/>
                <a:gd name="T15" fmla="*/ 15 h 39"/>
                <a:gd name="T16" fmla="*/ 68 w 68"/>
                <a:gd name="T17" fmla="*/ 21 h 39"/>
                <a:gd name="T18" fmla="*/ 66 w 68"/>
                <a:gd name="T19" fmla="*/ 33 h 39"/>
                <a:gd name="T20" fmla="*/ 60 w 68"/>
                <a:gd name="T21" fmla="*/ 39 h 39"/>
                <a:gd name="T22" fmla="*/ 6 w 6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39">
                  <a:moveTo>
                    <a:pt x="6" y="39"/>
                  </a:moveTo>
                  <a:cubicBezTo>
                    <a:pt x="4" y="39"/>
                    <a:pt x="3" y="38"/>
                    <a:pt x="1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6" y="1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6" y="15"/>
                    <a:pt x="68" y="18"/>
                    <a:pt x="68" y="2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6"/>
                    <a:pt x="63" y="39"/>
                    <a:pt x="60" y="39"/>
                  </a:cubicBezTo>
                  <a:cubicBezTo>
                    <a:pt x="60" y="39"/>
                    <a:pt x="6" y="39"/>
                    <a:pt x="6" y="39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150211" y="2297590"/>
              <a:ext cx="549075" cy="346264"/>
            </a:xfrm>
            <a:custGeom>
              <a:avLst/>
              <a:gdLst>
                <a:gd name="T0" fmla="*/ 15 w 81"/>
                <a:gd name="T1" fmla="*/ 12 h 51"/>
                <a:gd name="T2" fmla="*/ 68 w 81"/>
                <a:gd name="T3" fmla="*/ 26 h 51"/>
                <a:gd name="T4" fmla="*/ 66 w 81"/>
                <a:gd name="T5" fmla="*/ 39 h 51"/>
                <a:gd name="T6" fmla="*/ 12 w 81"/>
                <a:gd name="T7" fmla="*/ 39 h 51"/>
                <a:gd name="T8" fmla="*/ 15 w 81"/>
                <a:gd name="T9" fmla="*/ 12 h 51"/>
                <a:gd name="T10" fmla="*/ 15 w 81"/>
                <a:gd name="T11" fmla="*/ 0 h 51"/>
                <a:gd name="T12" fmla="*/ 9 w 81"/>
                <a:gd name="T13" fmla="*/ 2 h 51"/>
                <a:gd name="T14" fmla="*/ 3 w 81"/>
                <a:gd name="T15" fmla="*/ 11 h 51"/>
                <a:gd name="T16" fmla="*/ 0 w 81"/>
                <a:gd name="T17" fmla="*/ 38 h 51"/>
                <a:gd name="T18" fmla="*/ 3 w 81"/>
                <a:gd name="T19" fmla="*/ 47 h 51"/>
                <a:gd name="T20" fmla="*/ 12 w 81"/>
                <a:gd name="T21" fmla="*/ 51 h 51"/>
                <a:gd name="T22" fmla="*/ 12 w 81"/>
                <a:gd name="T23" fmla="*/ 51 h 51"/>
                <a:gd name="T24" fmla="*/ 66 w 81"/>
                <a:gd name="T25" fmla="*/ 51 h 51"/>
                <a:gd name="T26" fmla="*/ 78 w 81"/>
                <a:gd name="T27" fmla="*/ 40 h 51"/>
                <a:gd name="T28" fmla="*/ 80 w 81"/>
                <a:gd name="T29" fmla="*/ 28 h 51"/>
                <a:gd name="T30" fmla="*/ 71 w 81"/>
                <a:gd name="T31" fmla="*/ 15 h 51"/>
                <a:gd name="T32" fmla="*/ 19 w 81"/>
                <a:gd name="T33" fmla="*/ 1 h 51"/>
                <a:gd name="T34" fmla="*/ 15 w 81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1">
                  <a:moveTo>
                    <a:pt x="15" y="12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6" y="4"/>
                    <a:pt x="4" y="7"/>
                    <a:pt x="3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1" y="45"/>
                    <a:pt x="3" y="47"/>
                  </a:cubicBezTo>
                  <a:cubicBezTo>
                    <a:pt x="5" y="50"/>
                    <a:pt x="9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2" y="51"/>
                    <a:pt x="78" y="46"/>
                    <a:pt x="78" y="40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2"/>
                    <a:pt x="77" y="16"/>
                    <a:pt x="71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6744977" y="5399163"/>
            <a:ext cx="2929795" cy="1285415"/>
          </a:xfrm>
          <a:prstGeom prst="rect">
            <a:avLst/>
          </a:prstGeom>
          <a:noFill/>
          <a:ln w="38100" cap="flat" cmpd="sng" algn="ctr">
            <a:solidFill>
              <a:srgbClr val="ED542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37" name="组合 36"/>
          <p:cNvGrpSpPr/>
          <p:nvPr/>
        </p:nvGrpSpPr>
        <p:grpSpPr>
          <a:xfrm rot="929401">
            <a:off x="6445862" y="5114117"/>
            <a:ext cx="277486" cy="364200"/>
            <a:chOff x="8140318" y="1708942"/>
            <a:chExt cx="712314" cy="934912"/>
          </a:xfrm>
        </p:grpSpPr>
        <p:sp>
          <p:nvSpPr>
            <p:cNvPr id="38" name="Freeform 31"/>
            <p:cNvSpPr/>
            <p:nvPr/>
          </p:nvSpPr>
          <p:spPr bwMode="auto">
            <a:xfrm>
              <a:off x="8189782" y="1753462"/>
              <a:ext cx="623274" cy="558968"/>
            </a:xfrm>
            <a:custGeom>
              <a:avLst/>
              <a:gdLst>
                <a:gd name="T0" fmla="*/ 69 w 92"/>
                <a:gd name="T1" fmla="*/ 83 h 83"/>
                <a:gd name="T2" fmla="*/ 67 w 92"/>
                <a:gd name="T3" fmla="*/ 83 h 83"/>
                <a:gd name="T4" fmla="*/ 3 w 92"/>
                <a:gd name="T5" fmla="*/ 53 h 83"/>
                <a:gd name="T6" fmla="*/ 0 w 92"/>
                <a:gd name="T7" fmla="*/ 49 h 83"/>
                <a:gd name="T8" fmla="*/ 1 w 92"/>
                <a:gd name="T9" fmla="*/ 45 h 83"/>
                <a:gd name="T10" fmla="*/ 28 w 92"/>
                <a:gd name="T11" fmla="*/ 3 h 83"/>
                <a:gd name="T12" fmla="*/ 33 w 92"/>
                <a:gd name="T13" fmla="*/ 0 h 83"/>
                <a:gd name="T14" fmla="*/ 33 w 92"/>
                <a:gd name="T15" fmla="*/ 0 h 83"/>
                <a:gd name="T16" fmla="*/ 37 w 92"/>
                <a:gd name="T17" fmla="*/ 2 h 83"/>
                <a:gd name="T18" fmla="*/ 89 w 92"/>
                <a:gd name="T19" fmla="*/ 49 h 83"/>
                <a:gd name="T20" fmla="*/ 90 w 92"/>
                <a:gd name="T21" fmla="*/ 57 h 83"/>
                <a:gd name="T22" fmla="*/ 74 w 92"/>
                <a:gd name="T23" fmla="*/ 80 h 83"/>
                <a:gd name="T24" fmla="*/ 69 w 92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3">
                  <a:moveTo>
                    <a:pt x="69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1" y="51"/>
                    <a:pt x="0" y="49"/>
                  </a:cubicBezTo>
                  <a:cubicBezTo>
                    <a:pt x="0" y="48"/>
                    <a:pt x="0" y="46"/>
                    <a:pt x="1" y="4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1" y="51"/>
                    <a:pt x="92" y="54"/>
                    <a:pt x="90" y="57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3" y="82"/>
                    <a:pt x="71" y="83"/>
                    <a:pt x="69" y="83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8140318" y="1708942"/>
              <a:ext cx="712314" cy="643061"/>
            </a:xfrm>
            <a:custGeom>
              <a:avLst/>
              <a:gdLst>
                <a:gd name="T0" fmla="*/ 40 w 105"/>
                <a:gd name="T1" fmla="*/ 12 h 95"/>
                <a:gd name="T2" fmla="*/ 92 w 105"/>
                <a:gd name="T3" fmla="*/ 60 h 95"/>
                <a:gd name="T4" fmla="*/ 76 w 105"/>
                <a:gd name="T5" fmla="*/ 83 h 95"/>
                <a:gd name="T6" fmla="*/ 13 w 105"/>
                <a:gd name="T7" fmla="*/ 54 h 95"/>
                <a:gd name="T8" fmla="*/ 40 w 105"/>
                <a:gd name="T9" fmla="*/ 12 h 95"/>
                <a:gd name="T10" fmla="*/ 40 w 105"/>
                <a:gd name="T11" fmla="*/ 0 h 95"/>
                <a:gd name="T12" fmla="*/ 39 w 105"/>
                <a:gd name="T13" fmla="*/ 1 h 95"/>
                <a:gd name="T14" fmla="*/ 30 w 105"/>
                <a:gd name="T15" fmla="*/ 6 h 95"/>
                <a:gd name="T16" fmla="*/ 3 w 105"/>
                <a:gd name="T17" fmla="*/ 47 h 95"/>
                <a:gd name="T18" fmla="*/ 1 w 105"/>
                <a:gd name="T19" fmla="*/ 57 h 95"/>
                <a:gd name="T20" fmla="*/ 8 w 105"/>
                <a:gd name="T21" fmla="*/ 65 h 95"/>
                <a:gd name="T22" fmla="*/ 71 w 105"/>
                <a:gd name="T23" fmla="*/ 94 h 95"/>
                <a:gd name="T24" fmla="*/ 76 w 105"/>
                <a:gd name="T25" fmla="*/ 95 h 95"/>
                <a:gd name="T26" fmla="*/ 86 w 105"/>
                <a:gd name="T27" fmla="*/ 90 h 95"/>
                <a:gd name="T28" fmla="*/ 102 w 105"/>
                <a:gd name="T29" fmla="*/ 66 h 95"/>
                <a:gd name="T30" fmla="*/ 100 w 105"/>
                <a:gd name="T31" fmla="*/ 51 h 95"/>
                <a:gd name="T32" fmla="*/ 48 w 105"/>
                <a:gd name="T33" fmla="*/ 4 h 95"/>
                <a:gd name="T34" fmla="*/ 40 w 105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95">
                  <a:moveTo>
                    <a:pt x="40" y="12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40" y="12"/>
                    <a:pt x="40" y="12"/>
                    <a:pt x="40" y="12"/>
                  </a:cubicBezTo>
                  <a:moveTo>
                    <a:pt x="40" y="0"/>
                  </a:moveTo>
                  <a:cubicBezTo>
                    <a:pt x="40" y="0"/>
                    <a:pt x="39" y="0"/>
                    <a:pt x="39" y="1"/>
                  </a:cubicBezTo>
                  <a:cubicBezTo>
                    <a:pt x="35" y="1"/>
                    <a:pt x="32" y="3"/>
                    <a:pt x="30" y="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0"/>
                    <a:pt x="5" y="63"/>
                    <a:pt x="8" y="65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3" y="95"/>
                    <a:pt x="75" y="95"/>
                    <a:pt x="76" y="95"/>
                  </a:cubicBezTo>
                  <a:cubicBezTo>
                    <a:pt x="80" y="95"/>
                    <a:pt x="84" y="93"/>
                    <a:pt x="86" y="90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5" y="61"/>
                    <a:pt x="104" y="55"/>
                    <a:pt x="100" y="5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6" y="2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40" name="Freeform 33"/>
            <p:cNvSpPr/>
            <p:nvPr/>
          </p:nvSpPr>
          <p:spPr bwMode="auto">
            <a:xfrm>
              <a:off x="8189785" y="2337163"/>
              <a:ext cx="460037" cy="267117"/>
            </a:xfrm>
            <a:custGeom>
              <a:avLst/>
              <a:gdLst>
                <a:gd name="T0" fmla="*/ 6 w 68"/>
                <a:gd name="T1" fmla="*/ 39 h 39"/>
                <a:gd name="T2" fmla="*/ 1 w 68"/>
                <a:gd name="T3" fmla="*/ 37 h 39"/>
                <a:gd name="T4" fmla="*/ 0 w 68"/>
                <a:gd name="T5" fmla="*/ 32 h 39"/>
                <a:gd name="T6" fmla="*/ 3 w 68"/>
                <a:gd name="T7" fmla="*/ 6 h 39"/>
                <a:gd name="T8" fmla="*/ 6 w 68"/>
                <a:gd name="T9" fmla="*/ 1 h 39"/>
                <a:gd name="T10" fmla="*/ 9 w 68"/>
                <a:gd name="T11" fmla="*/ 0 h 39"/>
                <a:gd name="T12" fmla="*/ 11 w 68"/>
                <a:gd name="T13" fmla="*/ 0 h 39"/>
                <a:gd name="T14" fmla="*/ 63 w 68"/>
                <a:gd name="T15" fmla="*/ 15 h 39"/>
                <a:gd name="T16" fmla="*/ 68 w 68"/>
                <a:gd name="T17" fmla="*/ 21 h 39"/>
                <a:gd name="T18" fmla="*/ 66 w 68"/>
                <a:gd name="T19" fmla="*/ 33 h 39"/>
                <a:gd name="T20" fmla="*/ 60 w 68"/>
                <a:gd name="T21" fmla="*/ 39 h 39"/>
                <a:gd name="T22" fmla="*/ 6 w 6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39">
                  <a:moveTo>
                    <a:pt x="6" y="39"/>
                  </a:moveTo>
                  <a:cubicBezTo>
                    <a:pt x="4" y="39"/>
                    <a:pt x="3" y="38"/>
                    <a:pt x="1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6" y="1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6" y="15"/>
                    <a:pt x="68" y="18"/>
                    <a:pt x="68" y="2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6"/>
                    <a:pt x="63" y="39"/>
                    <a:pt x="60" y="39"/>
                  </a:cubicBezTo>
                  <a:cubicBezTo>
                    <a:pt x="60" y="39"/>
                    <a:pt x="6" y="39"/>
                    <a:pt x="6" y="39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8150211" y="2297590"/>
              <a:ext cx="549075" cy="346264"/>
            </a:xfrm>
            <a:custGeom>
              <a:avLst/>
              <a:gdLst>
                <a:gd name="T0" fmla="*/ 15 w 81"/>
                <a:gd name="T1" fmla="*/ 12 h 51"/>
                <a:gd name="T2" fmla="*/ 68 w 81"/>
                <a:gd name="T3" fmla="*/ 26 h 51"/>
                <a:gd name="T4" fmla="*/ 66 w 81"/>
                <a:gd name="T5" fmla="*/ 39 h 51"/>
                <a:gd name="T6" fmla="*/ 12 w 81"/>
                <a:gd name="T7" fmla="*/ 39 h 51"/>
                <a:gd name="T8" fmla="*/ 15 w 81"/>
                <a:gd name="T9" fmla="*/ 12 h 51"/>
                <a:gd name="T10" fmla="*/ 15 w 81"/>
                <a:gd name="T11" fmla="*/ 0 h 51"/>
                <a:gd name="T12" fmla="*/ 9 w 81"/>
                <a:gd name="T13" fmla="*/ 2 h 51"/>
                <a:gd name="T14" fmla="*/ 3 w 81"/>
                <a:gd name="T15" fmla="*/ 11 h 51"/>
                <a:gd name="T16" fmla="*/ 0 w 81"/>
                <a:gd name="T17" fmla="*/ 38 h 51"/>
                <a:gd name="T18" fmla="*/ 3 w 81"/>
                <a:gd name="T19" fmla="*/ 47 h 51"/>
                <a:gd name="T20" fmla="*/ 12 w 81"/>
                <a:gd name="T21" fmla="*/ 51 h 51"/>
                <a:gd name="T22" fmla="*/ 12 w 81"/>
                <a:gd name="T23" fmla="*/ 51 h 51"/>
                <a:gd name="T24" fmla="*/ 66 w 81"/>
                <a:gd name="T25" fmla="*/ 51 h 51"/>
                <a:gd name="T26" fmla="*/ 78 w 81"/>
                <a:gd name="T27" fmla="*/ 40 h 51"/>
                <a:gd name="T28" fmla="*/ 80 w 81"/>
                <a:gd name="T29" fmla="*/ 28 h 51"/>
                <a:gd name="T30" fmla="*/ 71 w 81"/>
                <a:gd name="T31" fmla="*/ 15 h 51"/>
                <a:gd name="T32" fmla="*/ 19 w 81"/>
                <a:gd name="T33" fmla="*/ 1 h 51"/>
                <a:gd name="T34" fmla="*/ 15 w 81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1">
                  <a:moveTo>
                    <a:pt x="15" y="12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6" y="4"/>
                    <a:pt x="4" y="7"/>
                    <a:pt x="3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1" y="45"/>
                    <a:pt x="3" y="47"/>
                  </a:cubicBezTo>
                  <a:cubicBezTo>
                    <a:pt x="5" y="50"/>
                    <a:pt x="9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2" y="51"/>
                    <a:pt x="78" y="46"/>
                    <a:pt x="78" y="40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2"/>
                    <a:pt x="77" y="16"/>
                    <a:pt x="71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6733415" y="1004788"/>
            <a:ext cx="3022287" cy="3390638"/>
          </a:xfrm>
          <a:prstGeom prst="rect">
            <a:avLst/>
          </a:prstGeom>
          <a:noFill/>
          <a:ln w="38100" cap="flat" cmpd="sng" algn="ctr">
            <a:solidFill>
              <a:srgbClr val="ED542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383850" y="915235"/>
            <a:ext cx="277486" cy="364200"/>
            <a:chOff x="8140318" y="1708942"/>
            <a:chExt cx="712314" cy="934912"/>
          </a:xfrm>
        </p:grpSpPr>
        <p:sp>
          <p:nvSpPr>
            <p:cNvPr id="44" name="Freeform 31"/>
            <p:cNvSpPr/>
            <p:nvPr/>
          </p:nvSpPr>
          <p:spPr bwMode="auto">
            <a:xfrm>
              <a:off x="8189782" y="1753462"/>
              <a:ext cx="623274" cy="558968"/>
            </a:xfrm>
            <a:custGeom>
              <a:avLst/>
              <a:gdLst>
                <a:gd name="T0" fmla="*/ 69 w 92"/>
                <a:gd name="T1" fmla="*/ 83 h 83"/>
                <a:gd name="T2" fmla="*/ 67 w 92"/>
                <a:gd name="T3" fmla="*/ 83 h 83"/>
                <a:gd name="T4" fmla="*/ 3 w 92"/>
                <a:gd name="T5" fmla="*/ 53 h 83"/>
                <a:gd name="T6" fmla="*/ 0 w 92"/>
                <a:gd name="T7" fmla="*/ 49 h 83"/>
                <a:gd name="T8" fmla="*/ 1 w 92"/>
                <a:gd name="T9" fmla="*/ 45 h 83"/>
                <a:gd name="T10" fmla="*/ 28 w 92"/>
                <a:gd name="T11" fmla="*/ 3 h 83"/>
                <a:gd name="T12" fmla="*/ 33 w 92"/>
                <a:gd name="T13" fmla="*/ 0 h 83"/>
                <a:gd name="T14" fmla="*/ 33 w 92"/>
                <a:gd name="T15" fmla="*/ 0 h 83"/>
                <a:gd name="T16" fmla="*/ 37 w 92"/>
                <a:gd name="T17" fmla="*/ 2 h 83"/>
                <a:gd name="T18" fmla="*/ 89 w 92"/>
                <a:gd name="T19" fmla="*/ 49 h 83"/>
                <a:gd name="T20" fmla="*/ 90 w 92"/>
                <a:gd name="T21" fmla="*/ 57 h 83"/>
                <a:gd name="T22" fmla="*/ 74 w 92"/>
                <a:gd name="T23" fmla="*/ 80 h 83"/>
                <a:gd name="T24" fmla="*/ 69 w 92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83">
                  <a:moveTo>
                    <a:pt x="69" y="83"/>
                  </a:moveTo>
                  <a:cubicBezTo>
                    <a:pt x="69" y="83"/>
                    <a:pt x="68" y="83"/>
                    <a:pt x="67" y="8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1" y="51"/>
                    <a:pt x="0" y="49"/>
                  </a:cubicBezTo>
                  <a:cubicBezTo>
                    <a:pt x="0" y="48"/>
                    <a:pt x="0" y="46"/>
                    <a:pt x="1" y="4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31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6" y="1"/>
                    <a:pt x="37" y="2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91" y="51"/>
                    <a:pt x="92" y="54"/>
                    <a:pt x="90" y="57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3" y="82"/>
                    <a:pt x="71" y="83"/>
                    <a:pt x="69" y="83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45" name="Freeform 32"/>
            <p:cNvSpPr>
              <a:spLocks noEditPoints="1"/>
            </p:cNvSpPr>
            <p:nvPr/>
          </p:nvSpPr>
          <p:spPr bwMode="auto">
            <a:xfrm>
              <a:off x="8140318" y="1708942"/>
              <a:ext cx="712314" cy="643061"/>
            </a:xfrm>
            <a:custGeom>
              <a:avLst/>
              <a:gdLst>
                <a:gd name="T0" fmla="*/ 40 w 105"/>
                <a:gd name="T1" fmla="*/ 12 h 95"/>
                <a:gd name="T2" fmla="*/ 92 w 105"/>
                <a:gd name="T3" fmla="*/ 60 h 95"/>
                <a:gd name="T4" fmla="*/ 76 w 105"/>
                <a:gd name="T5" fmla="*/ 83 h 95"/>
                <a:gd name="T6" fmla="*/ 13 w 105"/>
                <a:gd name="T7" fmla="*/ 54 h 95"/>
                <a:gd name="T8" fmla="*/ 40 w 105"/>
                <a:gd name="T9" fmla="*/ 12 h 95"/>
                <a:gd name="T10" fmla="*/ 40 w 105"/>
                <a:gd name="T11" fmla="*/ 0 h 95"/>
                <a:gd name="T12" fmla="*/ 39 w 105"/>
                <a:gd name="T13" fmla="*/ 1 h 95"/>
                <a:gd name="T14" fmla="*/ 30 w 105"/>
                <a:gd name="T15" fmla="*/ 6 h 95"/>
                <a:gd name="T16" fmla="*/ 3 w 105"/>
                <a:gd name="T17" fmla="*/ 47 h 95"/>
                <a:gd name="T18" fmla="*/ 1 w 105"/>
                <a:gd name="T19" fmla="*/ 57 h 95"/>
                <a:gd name="T20" fmla="*/ 8 w 105"/>
                <a:gd name="T21" fmla="*/ 65 h 95"/>
                <a:gd name="T22" fmla="*/ 71 w 105"/>
                <a:gd name="T23" fmla="*/ 94 h 95"/>
                <a:gd name="T24" fmla="*/ 76 w 105"/>
                <a:gd name="T25" fmla="*/ 95 h 95"/>
                <a:gd name="T26" fmla="*/ 86 w 105"/>
                <a:gd name="T27" fmla="*/ 90 h 95"/>
                <a:gd name="T28" fmla="*/ 102 w 105"/>
                <a:gd name="T29" fmla="*/ 66 h 95"/>
                <a:gd name="T30" fmla="*/ 100 w 105"/>
                <a:gd name="T31" fmla="*/ 51 h 95"/>
                <a:gd name="T32" fmla="*/ 48 w 105"/>
                <a:gd name="T33" fmla="*/ 4 h 95"/>
                <a:gd name="T34" fmla="*/ 40 w 105"/>
                <a:gd name="T3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95">
                  <a:moveTo>
                    <a:pt x="40" y="12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40" y="12"/>
                    <a:pt x="40" y="12"/>
                    <a:pt x="40" y="12"/>
                  </a:cubicBezTo>
                  <a:moveTo>
                    <a:pt x="40" y="0"/>
                  </a:moveTo>
                  <a:cubicBezTo>
                    <a:pt x="40" y="0"/>
                    <a:pt x="39" y="0"/>
                    <a:pt x="39" y="1"/>
                  </a:cubicBezTo>
                  <a:cubicBezTo>
                    <a:pt x="35" y="1"/>
                    <a:pt x="32" y="3"/>
                    <a:pt x="30" y="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50"/>
                    <a:pt x="0" y="54"/>
                    <a:pt x="1" y="57"/>
                  </a:cubicBezTo>
                  <a:cubicBezTo>
                    <a:pt x="2" y="60"/>
                    <a:pt x="5" y="63"/>
                    <a:pt x="8" y="65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3" y="95"/>
                    <a:pt x="75" y="95"/>
                    <a:pt x="76" y="95"/>
                  </a:cubicBezTo>
                  <a:cubicBezTo>
                    <a:pt x="80" y="95"/>
                    <a:pt x="84" y="93"/>
                    <a:pt x="86" y="90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5" y="61"/>
                    <a:pt x="104" y="55"/>
                    <a:pt x="100" y="5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6" y="2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46" name="Freeform 33"/>
            <p:cNvSpPr/>
            <p:nvPr/>
          </p:nvSpPr>
          <p:spPr bwMode="auto">
            <a:xfrm>
              <a:off x="8189785" y="2337163"/>
              <a:ext cx="460037" cy="267117"/>
            </a:xfrm>
            <a:custGeom>
              <a:avLst/>
              <a:gdLst>
                <a:gd name="T0" fmla="*/ 6 w 68"/>
                <a:gd name="T1" fmla="*/ 39 h 39"/>
                <a:gd name="T2" fmla="*/ 1 w 68"/>
                <a:gd name="T3" fmla="*/ 37 h 39"/>
                <a:gd name="T4" fmla="*/ 0 w 68"/>
                <a:gd name="T5" fmla="*/ 32 h 39"/>
                <a:gd name="T6" fmla="*/ 3 w 68"/>
                <a:gd name="T7" fmla="*/ 6 h 39"/>
                <a:gd name="T8" fmla="*/ 6 w 68"/>
                <a:gd name="T9" fmla="*/ 1 h 39"/>
                <a:gd name="T10" fmla="*/ 9 w 68"/>
                <a:gd name="T11" fmla="*/ 0 h 39"/>
                <a:gd name="T12" fmla="*/ 11 w 68"/>
                <a:gd name="T13" fmla="*/ 0 h 39"/>
                <a:gd name="T14" fmla="*/ 63 w 68"/>
                <a:gd name="T15" fmla="*/ 15 h 39"/>
                <a:gd name="T16" fmla="*/ 68 w 68"/>
                <a:gd name="T17" fmla="*/ 21 h 39"/>
                <a:gd name="T18" fmla="*/ 66 w 68"/>
                <a:gd name="T19" fmla="*/ 33 h 39"/>
                <a:gd name="T20" fmla="*/ 60 w 68"/>
                <a:gd name="T21" fmla="*/ 39 h 39"/>
                <a:gd name="T22" fmla="*/ 6 w 6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39">
                  <a:moveTo>
                    <a:pt x="6" y="39"/>
                  </a:moveTo>
                  <a:cubicBezTo>
                    <a:pt x="4" y="39"/>
                    <a:pt x="3" y="38"/>
                    <a:pt x="1" y="37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6" y="1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6" y="15"/>
                    <a:pt x="68" y="18"/>
                    <a:pt x="68" y="2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6"/>
                    <a:pt x="63" y="39"/>
                    <a:pt x="60" y="39"/>
                  </a:cubicBezTo>
                  <a:cubicBezTo>
                    <a:pt x="60" y="39"/>
                    <a:pt x="6" y="39"/>
                    <a:pt x="6" y="39"/>
                  </a:cubicBezTo>
                  <a:close/>
                </a:path>
              </a:pathLst>
            </a:custGeom>
            <a:solidFill>
              <a:srgbClr val="FFC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8150211" y="2297590"/>
              <a:ext cx="549075" cy="346264"/>
            </a:xfrm>
            <a:custGeom>
              <a:avLst/>
              <a:gdLst>
                <a:gd name="T0" fmla="*/ 15 w 81"/>
                <a:gd name="T1" fmla="*/ 12 h 51"/>
                <a:gd name="T2" fmla="*/ 68 w 81"/>
                <a:gd name="T3" fmla="*/ 26 h 51"/>
                <a:gd name="T4" fmla="*/ 66 w 81"/>
                <a:gd name="T5" fmla="*/ 39 h 51"/>
                <a:gd name="T6" fmla="*/ 12 w 81"/>
                <a:gd name="T7" fmla="*/ 39 h 51"/>
                <a:gd name="T8" fmla="*/ 15 w 81"/>
                <a:gd name="T9" fmla="*/ 12 h 51"/>
                <a:gd name="T10" fmla="*/ 15 w 81"/>
                <a:gd name="T11" fmla="*/ 0 h 51"/>
                <a:gd name="T12" fmla="*/ 9 w 81"/>
                <a:gd name="T13" fmla="*/ 2 h 51"/>
                <a:gd name="T14" fmla="*/ 3 w 81"/>
                <a:gd name="T15" fmla="*/ 11 h 51"/>
                <a:gd name="T16" fmla="*/ 0 w 81"/>
                <a:gd name="T17" fmla="*/ 38 h 51"/>
                <a:gd name="T18" fmla="*/ 3 w 81"/>
                <a:gd name="T19" fmla="*/ 47 h 51"/>
                <a:gd name="T20" fmla="*/ 12 w 81"/>
                <a:gd name="T21" fmla="*/ 51 h 51"/>
                <a:gd name="T22" fmla="*/ 12 w 81"/>
                <a:gd name="T23" fmla="*/ 51 h 51"/>
                <a:gd name="T24" fmla="*/ 66 w 81"/>
                <a:gd name="T25" fmla="*/ 51 h 51"/>
                <a:gd name="T26" fmla="*/ 78 w 81"/>
                <a:gd name="T27" fmla="*/ 40 h 51"/>
                <a:gd name="T28" fmla="*/ 80 w 81"/>
                <a:gd name="T29" fmla="*/ 28 h 51"/>
                <a:gd name="T30" fmla="*/ 71 w 81"/>
                <a:gd name="T31" fmla="*/ 15 h 51"/>
                <a:gd name="T32" fmla="*/ 19 w 81"/>
                <a:gd name="T33" fmla="*/ 1 h 51"/>
                <a:gd name="T34" fmla="*/ 15 w 81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51">
                  <a:moveTo>
                    <a:pt x="15" y="12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2"/>
                  </a:cubicBezTo>
                  <a:cubicBezTo>
                    <a:pt x="6" y="4"/>
                    <a:pt x="4" y="7"/>
                    <a:pt x="3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1" y="45"/>
                    <a:pt x="3" y="47"/>
                  </a:cubicBezTo>
                  <a:cubicBezTo>
                    <a:pt x="5" y="50"/>
                    <a:pt x="9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2" y="51"/>
                    <a:pt x="78" y="46"/>
                    <a:pt x="78" y="40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2"/>
                    <a:pt x="77" y="16"/>
                    <a:pt x="71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Source Han Sans Light"/>
                <a:ea typeface="思源黑体 CN Light"/>
                <a:cs typeface="+mn-c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2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2FD0D4"/>
      </a:accent1>
      <a:accent2>
        <a:srgbClr val="2E2E2E"/>
      </a:accent2>
      <a:accent3>
        <a:srgbClr val="A5A5A5"/>
      </a:accent3>
      <a:accent4>
        <a:srgbClr val="FFDB3B"/>
      </a:accent4>
      <a:accent5>
        <a:srgbClr val="4472C4"/>
      </a:accent5>
      <a:accent6>
        <a:srgbClr val="70AD47"/>
      </a:accent6>
      <a:hlink>
        <a:srgbClr val="FFD03B"/>
      </a:hlink>
      <a:folHlink>
        <a:srgbClr val="954F72"/>
      </a:folHlink>
    </a:clrScheme>
    <a:fontScheme name="自定义 6">
      <a:majorFont>
        <a:latin typeface="等线 Light"/>
        <a:ea typeface="思源黑体 CN Heavy"/>
        <a:cs typeface=""/>
      </a:majorFont>
      <a:minorFont>
        <a:latin typeface="等线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WPS 演示</Application>
  <PresentationFormat>宽屏</PresentationFormat>
  <Paragraphs>79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思源黑体 CN Light</vt:lpstr>
      <vt:lpstr>Source Han Sans Light</vt:lpstr>
      <vt:lpstr>微软雅黑</vt:lpstr>
      <vt:lpstr>思源黑体 CN Medium</vt:lpstr>
      <vt:lpstr>黑体</vt:lpstr>
      <vt:lpstr>思源黑体 CN Light</vt:lpstr>
      <vt:lpstr>等线</vt:lpstr>
      <vt:lpstr>Arial Unicode MS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91453</dc:creator>
  <cp:lastModifiedBy>admin</cp:lastModifiedBy>
  <cp:revision>90</cp:revision>
  <dcterms:created xsi:type="dcterms:W3CDTF">2019-11-30T03:40:00Z</dcterms:created>
  <dcterms:modified xsi:type="dcterms:W3CDTF">2020-03-18T10:01:48Z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